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3"/>
  </p:notesMasterIdLst>
  <p:handoutMasterIdLst>
    <p:handoutMasterId r:id="rId34"/>
  </p:handoutMasterIdLst>
  <p:sldIdLst>
    <p:sldId id="259" r:id="rId2"/>
    <p:sldId id="284" r:id="rId3"/>
    <p:sldId id="256" r:id="rId4"/>
    <p:sldId id="271" r:id="rId5"/>
    <p:sldId id="257" r:id="rId6"/>
    <p:sldId id="258" r:id="rId7"/>
    <p:sldId id="260" r:id="rId8"/>
    <p:sldId id="261" r:id="rId9"/>
    <p:sldId id="262" r:id="rId10"/>
    <p:sldId id="263" r:id="rId11"/>
    <p:sldId id="264" r:id="rId12"/>
    <p:sldId id="268" r:id="rId13"/>
    <p:sldId id="286" r:id="rId14"/>
    <p:sldId id="269" r:id="rId15"/>
    <p:sldId id="265" r:id="rId16"/>
    <p:sldId id="266" r:id="rId17"/>
    <p:sldId id="267" r:id="rId18"/>
    <p:sldId id="270" r:id="rId19"/>
    <p:sldId id="272" r:id="rId20"/>
    <p:sldId id="273" r:id="rId21"/>
    <p:sldId id="285" r:id="rId22"/>
    <p:sldId id="277" r:id="rId23"/>
    <p:sldId id="278" r:id="rId24"/>
    <p:sldId id="274" r:id="rId25"/>
    <p:sldId id="275" r:id="rId26"/>
    <p:sldId id="279" r:id="rId27"/>
    <p:sldId id="276" r:id="rId28"/>
    <p:sldId id="281" r:id="rId29"/>
    <p:sldId id="280" r:id="rId30"/>
    <p:sldId id="282" r:id="rId31"/>
    <p:sldId id="283" r:id="rId32"/>
  </p:sldIdLst>
  <p:sldSz cx="6858000" cy="9906000" type="A4"/>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505"/>
    <a:srgbClr val="F39329"/>
    <a:srgbClr val="F3293C"/>
    <a:srgbClr val="FEFB69"/>
    <a:srgbClr val="FCD0D4"/>
    <a:srgbClr val="41AD48"/>
    <a:srgbClr val="235BA5"/>
    <a:srgbClr val="070A7D"/>
    <a:srgbClr val="6320A6"/>
    <a:srgbClr val="A72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60" d="100"/>
          <a:sy n="60" d="100"/>
        </p:scale>
        <p:origin x="2424" y="58"/>
      </p:cViewPr>
      <p:guideLst>
        <p:guide orient="horz" pos="3120"/>
        <p:guide pos="218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821C5-1DD6-4121-A7A3-6B9E1FEBEBE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h-TH"/>
        </a:p>
      </dgm:t>
    </dgm:pt>
    <dgm:pt modelId="{095822EA-C914-445D-B361-A8CEECFEEB46}">
      <dgm:prSet phldrT="[Text]" custT="1"/>
      <dgm:spPr/>
      <dgm:t>
        <a:bodyPr/>
        <a:lstStyle/>
        <a:p>
          <a:r>
            <a:rPr lang="en-US" sz="1600" dirty="0"/>
            <a:t>Corporate Governance</a:t>
          </a:r>
          <a:endParaRPr lang="th-TH" sz="1600" dirty="0"/>
        </a:p>
      </dgm:t>
    </dgm:pt>
    <dgm:pt modelId="{6CEA30AD-68B7-49BD-8138-15DBA5DAB27B}" type="parTrans" cxnId="{122C816E-3B84-4998-96D7-FE767793EAA3}">
      <dgm:prSet/>
      <dgm:spPr/>
      <dgm:t>
        <a:bodyPr/>
        <a:lstStyle/>
        <a:p>
          <a:endParaRPr lang="th-TH"/>
        </a:p>
      </dgm:t>
    </dgm:pt>
    <dgm:pt modelId="{2EC4D501-E4B0-4927-AF2D-7B3CE4DC8674}" type="sibTrans" cxnId="{122C816E-3B84-4998-96D7-FE767793EAA3}">
      <dgm:prSet/>
      <dgm:spPr>
        <a:solidFill>
          <a:schemeClr val="accent1">
            <a:lumMod val="50000"/>
          </a:schemeClr>
        </a:solidFill>
      </dgm:spPr>
      <dgm:t>
        <a:bodyPr/>
        <a:lstStyle/>
        <a:p>
          <a:endParaRPr lang="th-TH"/>
        </a:p>
      </dgm:t>
    </dgm:pt>
    <dgm:pt modelId="{C0950721-2015-43A0-A659-FC7FDA61D7AB}">
      <dgm:prSet phldrT="[Text]"/>
      <dgm:spPr/>
      <dgm:t>
        <a:bodyPr/>
        <a:lstStyle/>
        <a:p>
          <a:r>
            <a:rPr lang="en-US" dirty="0"/>
            <a:t>Ethics &amp; Resources</a:t>
          </a:r>
          <a:endParaRPr lang="th-TH" dirty="0"/>
        </a:p>
      </dgm:t>
    </dgm:pt>
    <dgm:pt modelId="{3FAEA828-D169-4EEA-BC34-03C4A387C870}" type="parTrans" cxnId="{F0890D5F-39DF-4B2A-BAA7-51377C071B18}">
      <dgm:prSet/>
      <dgm:spPr/>
      <dgm:t>
        <a:bodyPr/>
        <a:lstStyle/>
        <a:p>
          <a:endParaRPr lang="th-TH"/>
        </a:p>
      </dgm:t>
    </dgm:pt>
    <dgm:pt modelId="{695525D5-2DA9-45E4-B823-CF8BEEC7B425}" type="sibTrans" cxnId="{F0890D5F-39DF-4B2A-BAA7-51377C071B18}">
      <dgm:prSet/>
      <dgm:spPr>
        <a:solidFill>
          <a:srgbClr val="B30505"/>
        </a:solidFill>
      </dgm:spPr>
      <dgm:t>
        <a:bodyPr/>
        <a:lstStyle/>
        <a:p>
          <a:endParaRPr lang="th-TH"/>
        </a:p>
      </dgm:t>
    </dgm:pt>
    <dgm:pt modelId="{BD18261F-CED0-4F5F-ABE8-57EFF0E6E900}">
      <dgm:prSet phldrT="[Text]"/>
      <dgm:spPr/>
      <dgm:t>
        <a:bodyPr/>
        <a:lstStyle/>
        <a:p>
          <a:r>
            <a:rPr lang="en-US" dirty="0"/>
            <a:t>Humane resources</a:t>
          </a:r>
          <a:endParaRPr lang="th-TH" dirty="0"/>
        </a:p>
      </dgm:t>
    </dgm:pt>
    <dgm:pt modelId="{D39D68B2-78C9-4071-B1BF-8DFBEE053AC0}" type="parTrans" cxnId="{8751DC55-C07B-461F-8186-3C0FB811CC9B}">
      <dgm:prSet/>
      <dgm:spPr/>
      <dgm:t>
        <a:bodyPr/>
        <a:lstStyle/>
        <a:p>
          <a:endParaRPr lang="th-TH"/>
        </a:p>
      </dgm:t>
    </dgm:pt>
    <dgm:pt modelId="{20726A7F-B7D0-43D8-BA10-2C8E985497A2}" type="sibTrans" cxnId="{8751DC55-C07B-461F-8186-3C0FB811CC9B}">
      <dgm:prSet/>
      <dgm:spPr>
        <a:solidFill>
          <a:schemeClr val="accent6"/>
        </a:solidFill>
      </dgm:spPr>
      <dgm:t>
        <a:bodyPr/>
        <a:lstStyle/>
        <a:p>
          <a:endParaRPr lang="th-TH"/>
        </a:p>
      </dgm:t>
    </dgm:pt>
    <dgm:pt modelId="{02836987-6D1A-4D1A-9517-343BBB05013E}">
      <dgm:prSet phldrT="[Text]" custT="1"/>
      <dgm:spPr/>
      <dgm:t>
        <a:bodyPr/>
        <a:lstStyle/>
        <a:p>
          <a:r>
            <a:rPr lang="en-US" sz="1600" dirty="0"/>
            <a:t>Environment</a:t>
          </a:r>
          <a:endParaRPr lang="th-TH" sz="1600" dirty="0"/>
        </a:p>
      </dgm:t>
    </dgm:pt>
    <dgm:pt modelId="{702F7B00-B969-4009-8E36-570C48C89708}" type="parTrans" cxnId="{DEE7FDC0-4B71-4741-B3E6-C3BF97279047}">
      <dgm:prSet/>
      <dgm:spPr/>
      <dgm:t>
        <a:bodyPr/>
        <a:lstStyle/>
        <a:p>
          <a:endParaRPr lang="th-TH"/>
        </a:p>
      </dgm:t>
    </dgm:pt>
    <dgm:pt modelId="{891E5C83-7A93-42ED-B928-110759B4ADB1}" type="sibTrans" cxnId="{DEE7FDC0-4B71-4741-B3E6-C3BF97279047}">
      <dgm:prSet/>
      <dgm:spPr/>
      <dgm:t>
        <a:bodyPr/>
        <a:lstStyle/>
        <a:p>
          <a:endParaRPr lang="th-TH"/>
        </a:p>
      </dgm:t>
    </dgm:pt>
    <dgm:pt modelId="{3FDB0DFE-BFCC-4BEA-91D2-5DC6E551FCBA}">
      <dgm:prSet phldrT="[Text]"/>
      <dgm:spPr/>
      <dgm:t>
        <a:bodyPr/>
        <a:lstStyle/>
        <a:p>
          <a:r>
            <a:rPr lang="en-US" dirty="0"/>
            <a:t>Community Engagement</a:t>
          </a:r>
          <a:endParaRPr lang="th-TH" dirty="0"/>
        </a:p>
      </dgm:t>
    </dgm:pt>
    <dgm:pt modelId="{768EB138-15DA-4EEB-A737-76E3C5EB4C99}" type="parTrans" cxnId="{EACD7534-7C98-4C65-876B-296EE29C1548}">
      <dgm:prSet/>
      <dgm:spPr/>
      <dgm:t>
        <a:bodyPr/>
        <a:lstStyle/>
        <a:p>
          <a:endParaRPr lang="th-TH"/>
        </a:p>
      </dgm:t>
    </dgm:pt>
    <dgm:pt modelId="{4587306D-F18C-49F1-928C-AA0EE295CB29}" type="sibTrans" cxnId="{EACD7534-7C98-4C65-876B-296EE29C1548}">
      <dgm:prSet/>
      <dgm:spPr>
        <a:solidFill>
          <a:srgbClr val="7030A0"/>
        </a:solidFill>
        <a:ln w="9525">
          <a:noFill/>
        </a:ln>
      </dgm:spPr>
      <dgm:t>
        <a:bodyPr/>
        <a:lstStyle/>
        <a:p>
          <a:endParaRPr lang="th-TH"/>
        </a:p>
      </dgm:t>
    </dgm:pt>
    <dgm:pt modelId="{5BAA4010-5BE8-484E-A496-606DBAC4BDE4}" type="pres">
      <dgm:prSet presAssocID="{B24821C5-1DD6-4121-A7A3-6B9E1FEBEBE3}" presName="cycle" presStyleCnt="0">
        <dgm:presLayoutVars>
          <dgm:dir/>
          <dgm:resizeHandles val="exact"/>
        </dgm:presLayoutVars>
      </dgm:prSet>
      <dgm:spPr/>
    </dgm:pt>
    <dgm:pt modelId="{23B36298-4EDD-40B8-B838-7BA35B641DEE}" type="pres">
      <dgm:prSet presAssocID="{095822EA-C914-445D-B361-A8CEECFEEB46}" presName="dummy" presStyleCnt="0"/>
      <dgm:spPr/>
    </dgm:pt>
    <dgm:pt modelId="{46A584C6-4D0E-4ACC-BF74-5A462BF658CE}" type="pres">
      <dgm:prSet presAssocID="{095822EA-C914-445D-B361-A8CEECFEEB46}" presName="node" presStyleLbl="revTx" presStyleIdx="0" presStyleCnt="5" custScaleX="143117" custRadScaleRad="99098" custRadScaleInc="18081">
        <dgm:presLayoutVars>
          <dgm:bulletEnabled val="1"/>
        </dgm:presLayoutVars>
      </dgm:prSet>
      <dgm:spPr/>
    </dgm:pt>
    <dgm:pt modelId="{C9B4F286-83BC-4C85-ADE4-ECDAA6DB913B}" type="pres">
      <dgm:prSet presAssocID="{2EC4D501-E4B0-4927-AF2D-7B3CE4DC8674}" presName="sibTrans" presStyleLbl="node1" presStyleIdx="0" presStyleCnt="5" custLinFactNeighborX="0"/>
      <dgm:spPr/>
    </dgm:pt>
    <dgm:pt modelId="{90E4676D-B2A8-4BCB-91A7-A33FA46C0013}" type="pres">
      <dgm:prSet presAssocID="{C0950721-2015-43A0-A659-FC7FDA61D7AB}" presName="dummy" presStyleCnt="0"/>
      <dgm:spPr/>
    </dgm:pt>
    <dgm:pt modelId="{68FAB75F-599E-44E6-8E16-0B44F2776B2C}" type="pres">
      <dgm:prSet presAssocID="{C0950721-2015-43A0-A659-FC7FDA61D7AB}" presName="node" presStyleLbl="revTx" presStyleIdx="1" presStyleCnt="5">
        <dgm:presLayoutVars>
          <dgm:bulletEnabled val="1"/>
        </dgm:presLayoutVars>
      </dgm:prSet>
      <dgm:spPr/>
    </dgm:pt>
    <dgm:pt modelId="{65FCD82E-457B-4CB0-8F5E-01F6A70B22A3}" type="pres">
      <dgm:prSet presAssocID="{695525D5-2DA9-45E4-B823-CF8BEEC7B425}" presName="sibTrans" presStyleLbl="node1" presStyleIdx="1" presStyleCnt="5" custLinFactNeighborX="3740" custLinFactNeighborY="-680" custRadScaleRad="33422"/>
      <dgm:spPr/>
    </dgm:pt>
    <dgm:pt modelId="{28D36A7F-03EE-4870-B136-A5D55B515DB8}" type="pres">
      <dgm:prSet presAssocID="{BD18261F-CED0-4F5F-ABE8-57EFF0E6E900}" presName="dummy" presStyleCnt="0"/>
      <dgm:spPr/>
    </dgm:pt>
    <dgm:pt modelId="{CEA3034F-FEB6-4075-9D7C-12A4129771FE}" type="pres">
      <dgm:prSet presAssocID="{BD18261F-CED0-4F5F-ABE8-57EFF0E6E900}" presName="node" presStyleLbl="revTx" presStyleIdx="2" presStyleCnt="5">
        <dgm:presLayoutVars>
          <dgm:bulletEnabled val="1"/>
        </dgm:presLayoutVars>
      </dgm:prSet>
      <dgm:spPr/>
    </dgm:pt>
    <dgm:pt modelId="{09401BD6-F0FA-4CAE-B876-B2890135FA27}" type="pres">
      <dgm:prSet presAssocID="{20726A7F-B7D0-43D8-BA10-2C8E985497A2}" presName="sibTrans" presStyleLbl="node1" presStyleIdx="2" presStyleCnt="5" custLinFactNeighborX="-2720" custLinFactNeighborY="-1020" custRadScaleRad="0" custRadScaleInc="-2147483648"/>
      <dgm:spPr/>
    </dgm:pt>
    <dgm:pt modelId="{EB93E4C6-AAF4-4652-82FD-018F5DC5DE06}" type="pres">
      <dgm:prSet presAssocID="{02836987-6D1A-4D1A-9517-343BBB05013E}" presName="dummy" presStyleCnt="0"/>
      <dgm:spPr/>
    </dgm:pt>
    <dgm:pt modelId="{EEA71FBB-B188-4EC1-820F-159A666199E2}" type="pres">
      <dgm:prSet presAssocID="{02836987-6D1A-4D1A-9517-343BBB05013E}" presName="node" presStyleLbl="revTx" presStyleIdx="3" presStyleCnt="5" custScaleX="189561" custRadScaleRad="101251" custRadScaleInc="-8601">
        <dgm:presLayoutVars>
          <dgm:bulletEnabled val="1"/>
        </dgm:presLayoutVars>
      </dgm:prSet>
      <dgm:spPr/>
    </dgm:pt>
    <dgm:pt modelId="{F6A82F7D-04E2-4CB5-A647-64EF6E42363D}" type="pres">
      <dgm:prSet presAssocID="{891E5C83-7A93-42ED-B928-110759B4ADB1}" presName="sibTrans" presStyleLbl="node1" presStyleIdx="3" presStyleCnt="5" custLinFactNeighborX="3060"/>
      <dgm:spPr/>
    </dgm:pt>
    <dgm:pt modelId="{CA570663-439C-4FD0-BEBF-980B489EE253}" type="pres">
      <dgm:prSet presAssocID="{3FDB0DFE-BFCC-4BEA-91D2-5DC6E551FCBA}" presName="dummy" presStyleCnt="0"/>
      <dgm:spPr/>
    </dgm:pt>
    <dgm:pt modelId="{B73AD4B2-CD6F-4364-BE4A-F144C5346BAF}" type="pres">
      <dgm:prSet presAssocID="{3FDB0DFE-BFCC-4BEA-91D2-5DC6E551FCBA}" presName="node" presStyleLbl="revTx" presStyleIdx="4" presStyleCnt="5" custScaleX="131089" custScaleY="84765" custRadScaleRad="105317" custRadScaleInc="-43831">
        <dgm:presLayoutVars>
          <dgm:bulletEnabled val="1"/>
        </dgm:presLayoutVars>
      </dgm:prSet>
      <dgm:spPr/>
    </dgm:pt>
    <dgm:pt modelId="{7A1C4436-CCC8-4E59-8615-892B64BF44AA}" type="pres">
      <dgm:prSet presAssocID="{4587306D-F18C-49F1-928C-AA0EE295CB29}" presName="sibTrans" presStyleLbl="node1" presStyleIdx="4" presStyleCnt="5" custLinFactNeighborX="3060"/>
      <dgm:spPr/>
    </dgm:pt>
  </dgm:ptLst>
  <dgm:cxnLst>
    <dgm:cxn modelId="{77B12615-1DC9-481B-95B9-F5214154F9B9}" type="presOf" srcId="{2EC4D501-E4B0-4927-AF2D-7B3CE4DC8674}" destId="{C9B4F286-83BC-4C85-ADE4-ECDAA6DB913B}" srcOrd="0" destOrd="0" presId="urn:microsoft.com/office/officeart/2005/8/layout/cycle1"/>
    <dgm:cxn modelId="{8B6D6F21-557C-43FC-A664-272A24E8A5A4}" type="presOf" srcId="{C0950721-2015-43A0-A659-FC7FDA61D7AB}" destId="{68FAB75F-599E-44E6-8E16-0B44F2776B2C}" srcOrd="0" destOrd="0" presId="urn:microsoft.com/office/officeart/2005/8/layout/cycle1"/>
    <dgm:cxn modelId="{EACD7534-7C98-4C65-876B-296EE29C1548}" srcId="{B24821C5-1DD6-4121-A7A3-6B9E1FEBEBE3}" destId="{3FDB0DFE-BFCC-4BEA-91D2-5DC6E551FCBA}" srcOrd="4" destOrd="0" parTransId="{768EB138-15DA-4EEB-A737-76E3C5EB4C99}" sibTransId="{4587306D-F18C-49F1-928C-AA0EE295CB29}"/>
    <dgm:cxn modelId="{E540333C-D57F-42D1-B9CB-37C243EA810E}" type="presOf" srcId="{BD18261F-CED0-4F5F-ABE8-57EFF0E6E900}" destId="{CEA3034F-FEB6-4075-9D7C-12A4129771FE}" srcOrd="0" destOrd="0" presId="urn:microsoft.com/office/officeart/2005/8/layout/cycle1"/>
    <dgm:cxn modelId="{F0890D5F-39DF-4B2A-BAA7-51377C071B18}" srcId="{B24821C5-1DD6-4121-A7A3-6B9E1FEBEBE3}" destId="{C0950721-2015-43A0-A659-FC7FDA61D7AB}" srcOrd="1" destOrd="0" parTransId="{3FAEA828-D169-4EEA-BC34-03C4A387C870}" sibTransId="{695525D5-2DA9-45E4-B823-CF8BEEC7B425}"/>
    <dgm:cxn modelId="{B54EB944-4D58-4822-9BAF-8E7E1E2D8379}" type="presOf" srcId="{095822EA-C914-445D-B361-A8CEECFEEB46}" destId="{46A584C6-4D0E-4ACC-BF74-5A462BF658CE}" srcOrd="0" destOrd="0" presId="urn:microsoft.com/office/officeart/2005/8/layout/cycle1"/>
    <dgm:cxn modelId="{122C816E-3B84-4998-96D7-FE767793EAA3}" srcId="{B24821C5-1DD6-4121-A7A3-6B9E1FEBEBE3}" destId="{095822EA-C914-445D-B361-A8CEECFEEB46}" srcOrd="0" destOrd="0" parTransId="{6CEA30AD-68B7-49BD-8138-15DBA5DAB27B}" sibTransId="{2EC4D501-E4B0-4927-AF2D-7B3CE4DC8674}"/>
    <dgm:cxn modelId="{B4EBE372-C134-40A6-A647-AA140950A660}" type="presOf" srcId="{02836987-6D1A-4D1A-9517-343BBB05013E}" destId="{EEA71FBB-B188-4EC1-820F-159A666199E2}" srcOrd="0" destOrd="0" presId="urn:microsoft.com/office/officeart/2005/8/layout/cycle1"/>
    <dgm:cxn modelId="{24C91655-FA73-443E-8818-77EBD9227C35}" type="presOf" srcId="{891E5C83-7A93-42ED-B928-110759B4ADB1}" destId="{F6A82F7D-04E2-4CB5-A647-64EF6E42363D}" srcOrd="0" destOrd="0" presId="urn:microsoft.com/office/officeart/2005/8/layout/cycle1"/>
    <dgm:cxn modelId="{8751DC55-C07B-461F-8186-3C0FB811CC9B}" srcId="{B24821C5-1DD6-4121-A7A3-6B9E1FEBEBE3}" destId="{BD18261F-CED0-4F5F-ABE8-57EFF0E6E900}" srcOrd="2" destOrd="0" parTransId="{D39D68B2-78C9-4071-B1BF-8DFBEE053AC0}" sibTransId="{20726A7F-B7D0-43D8-BA10-2C8E985497A2}"/>
    <dgm:cxn modelId="{21F75258-03EC-474B-9C2C-AC01B0D2FD72}" type="presOf" srcId="{B24821C5-1DD6-4121-A7A3-6B9E1FEBEBE3}" destId="{5BAA4010-5BE8-484E-A496-606DBAC4BDE4}" srcOrd="0" destOrd="0" presId="urn:microsoft.com/office/officeart/2005/8/layout/cycle1"/>
    <dgm:cxn modelId="{490E257F-A323-4EC5-AD8B-2E43035C3E56}" type="presOf" srcId="{20726A7F-B7D0-43D8-BA10-2C8E985497A2}" destId="{09401BD6-F0FA-4CAE-B876-B2890135FA27}" srcOrd="0" destOrd="0" presId="urn:microsoft.com/office/officeart/2005/8/layout/cycle1"/>
    <dgm:cxn modelId="{BE705B92-E587-4171-A007-183587E3E00C}" type="presOf" srcId="{4587306D-F18C-49F1-928C-AA0EE295CB29}" destId="{7A1C4436-CCC8-4E59-8615-892B64BF44AA}" srcOrd="0" destOrd="0" presId="urn:microsoft.com/office/officeart/2005/8/layout/cycle1"/>
    <dgm:cxn modelId="{DEE7FDC0-4B71-4741-B3E6-C3BF97279047}" srcId="{B24821C5-1DD6-4121-A7A3-6B9E1FEBEBE3}" destId="{02836987-6D1A-4D1A-9517-343BBB05013E}" srcOrd="3" destOrd="0" parTransId="{702F7B00-B969-4009-8E36-570C48C89708}" sibTransId="{891E5C83-7A93-42ED-B928-110759B4ADB1}"/>
    <dgm:cxn modelId="{A102AEE7-B337-4EFE-9448-597C924D0340}" type="presOf" srcId="{695525D5-2DA9-45E4-B823-CF8BEEC7B425}" destId="{65FCD82E-457B-4CB0-8F5E-01F6A70B22A3}" srcOrd="0" destOrd="0" presId="urn:microsoft.com/office/officeart/2005/8/layout/cycle1"/>
    <dgm:cxn modelId="{18D6D6F6-E0E2-49A5-B521-3D1933E0408B}" type="presOf" srcId="{3FDB0DFE-BFCC-4BEA-91D2-5DC6E551FCBA}" destId="{B73AD4B2-CD6F-4364-BE4A-F144C5346BAF}" srcOrd="0" destOrd="0" presId="urn:microsoft.com/office/officeart/2005/8/layout/cycle1"/>
    <dgm:cxn modelId="{66D562B3-17A0-4C65-B7CA-DC60FA953828}" type="presParOf" srcId="{5BAA4010-5BE8-484E-A496-606DBAC4BDE4}" destId="{23B36298-4EDD-40B8-B838-7BA35B641DEE}" srcOrd="0" destOrd="0" presId="urn:microsoft.com/office/officeart/2005/8/layout/cycle1"/>
    <dgm:cxn modelId="{9271017D-6967-417F-B41C-B7F243E4C7BC}" type="presParOf" srcId="{5BAA4010-5BE8-484E-A496-606DBAC4BDE4}" destId="{46A584C6-4D0E-4ACC-BF74-5A462BF658CE}" srcOrd="1" destOrd="0" presId="urn:microsoft.com/office/officeart/2005/8/layout/cycle1"/>
    <dgm:cxn modelId="{30481E14-CF2A-49BE-B7FD-9A664EE74E59}" type="presParOf" srcId="{5BAA4010-5BE8-484E-A496-606DBAC4BDE4}" destId="{C9B4F286-83BC-4C85-ADE4-ECDAA6DB913B}" srcOrd="2" destOrd="0" presId="urn:microsoft.com/office/officeart/2005/8/layout/cycle1"/>
    <dgm:cxn modelId="{B16808AA-C84A-4558-9067-B8A1841A34F8}" type="presParOf" srcId="{5BAA4010-5BE8-484E-A496-606DBAC4BDE4}" destId="{90E4676D-B2A8-4BCB-91A7-A33FA46C0013}" srcOrd="3" destOrd="0" presId="urn:microsoft.com/office/officeart/2005/8/layout/cycle1"/>
    <dgm:cxn modelId="{573ECA3F-349D-430D-AD79-BC3DC7A6DA94}" type="presParOf" srcId="{5BAA4010-5BE8-484E-A496-606DBAC4BDE4}" destId="{68FAB75F-599E-44E6-8E16-0B44F2776B2C}" srcOrd="4" destOrd="0" presId="urn:microsoft.com/office/officeart/2005/8/layout/cycle1"/>
    <dgm:cxn modelId="{779B092A-A4D7-4D4B-A9B7-52DA1F364D1F}" type="presParOf" srcId="{5BAA4010-5BE8-484E-A496-606DBAC4BDE4}" destId="{65FCD82E-457B-4CB0-8F5E-01F6A70B22A3}" srcOrd="5" destOrd="0" presId="urn:microsoft.com/office/officeart/2005/8/layout/cycle1"/>
    <dgm:cxn modelId="{4375B840-303D-4E17-8AF4-48CC220A9DBC}" type="presParOf" srcId="{5BAA4010-5BE8-484E-A496-606DBAC4BDE4}" destId="{28D36A7F-03EE-4870-B136-A5D55B515DB8}" srcOrd="6" destOrd="0" presId="urn:microsoft.com/office/officeart/2005/8/layout/cycle1"/>
    <dgm:cxn modelId="{44FDFFC5-3D6D-4E80-B91C-2592236F8760}" type="presParOf" srcId="{5BAA4010-5BE8-484E-A496-606DBAC4BDE4}" destId="{CEA3034F-FEB6-4075-9D7C-12A4129771FE}" srcOrd="7" destOrd="0" presId="urn:microsoft.com/office/officeart/2005/8/layout/cycle1"/>
    <dgm:cxn modelId="{8812AB51-CEC6-4B71-8534-B58CE6DB8C2A}" type="presParOf" srcId="{5BAA4010-5BE8-484E-A496-606DBAC4BDE4}" destId="{09401BD6-F0FA-4CAE-B876-B2890135FA27}" srcOrd="8" destOrd="0" presId="urn:microsoft.com/office/officeart/2005/8/layout/cycle1"/>
    <dgm:cxn modelId="{D39E1FEA-D971-4622-BFCD-0CEA299E7B5D}" type="presParOf" srcId="{5BAA4010-5BE8-484E-A496-606DBAC4BDE4}" destId="{EB93E4C6-AAF4-4652-82FD-018F5DC5DE06}" srcOrd="9" destOrd="0" presId="urn:microsoft.com/office/officeart/2005/8/layout/cycle1"/>
    <dgm:cxn modelId="{F439FDC1-D86A-47B5-B66D-23BC128135A2}" type="presParOf" srcId="{5BAA4010-5BE8-484E-A496-606DBAC4BDE4}" destId="{EEA71FBB-B188-4EC1-820F-159A666199E2}" srcOrd="10" destOrd="0" presId="urn:microsoft.com/office/officeart/2005/8/layout/cycle1"/>
    <dgm:cxn modelId="{329AB0D6-C64F-413C-A05C-C57BE42C47E4}" type="presParOf" srcId="{5BAA4010-5BE8-484E-A496-606DBAC4BDE4}" destId="{F6A82F7D-04E2-4CB5-A647-64EF6E42363D}" srcOrd="11" destOrd="0" presId="urn:microsoft.com/office/officeart/2005/8/layout/cycle1"/>
    <dgm:cxn modelId="{5500F6E0-6F70-4785-A06E-51CCA0CF9F4A}" type="presParOf" srcId="{5BAA4010-5BE8-484E-A496-606DBAC4BDE4}" destId="{CA570663-439C-4FD0-BEBF-980B489EE253}" srcOrd="12" destOrd="0" presId="urn:microsoft.com/office/officeart/2005/8/layout/cycle1"/>
    <dgm:cxn modelId="{B4A4726C-5117-45D7-B954-CCCBCB23764D}" type="presParOf" srcId="{5BAA4010-5BE8-484E-A496-606DBAC4BDE4}" destId="{B73AD4B2-CD6F-4364-BE4A-F144C5346BAF}" srcOrd="13" destOrd="0" presId="urn:microsoft.com/office/officeart/2005/8/layout/cycle1"/>
    <dgm:cxn modelId="{E1A9E5B9-23BC-4715-A9C7-1B774BFB4A2F}" type="presParOf" srcId="{5BAA4010-5BE8-484E-A496-606DBAC4BDE4}" destId="{7A1C4436-CCC8-4E59-8615-892B64BF44A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584C6-4D0E-4ACC-BF74-5A462BF658CE}">
      <dsp:nvSpPr>
        <dsp:cNvPr id="0" name=""/>
        <dsp:cNvSpPr/>
      </dsp:nvSpPr>
      <dsp:spPr>
        <a:xfrm>
          <a:off x="3400260" y="111719"/>
          <a:ext cx="1349965" cy="943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Corporate Governance</a:t>
          </a:r>
          <a:endParaRPr lang="th-TH" sz="1600" kern="1200" dirty="0"/>
        </a:p>
      </dsp:txBody>
      <dsp:txXfrm>
        <a:off x="3400260" y="111719"/>
        <a:ext cx="1349965" cy="943259"/>
      </dsp:txXfrm>
    </dsp:sp>
    <dsp:sp modelId="{C9B4F286-83BC-4C85-ADE4-ECDAA6DB913B}">
      <dsp:nvSpPr>
        <dsp:cNvPr id="0" name=""/>
        <dsp:cNvSpPr/>
      </dsp:nvSpPr>
      <dsp:spPr>
        <a:xfrm>
          <a:off x="1300844" y="30679"/>
          <a:ext cx="3536160" cy="3536160"/>
        </a:xfrm>
        <a:prstGeom prst="circularArrow">
          <a:avLst>
            <a:gd name="adj1" fmla="val 5202"/>
            <a:gd name="adj2" fmla="val 336015"/>
            <a:gd name="adj3" fmla="val 21226191"/>
            <a:gd name="adj4" fmla="val 19901944"/>
            <a:gd name="adj5" fmla="val 6068"/>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FAB75F-599E-44E6-8E16-0B44F2776B2C}">
      <dsp:nvSpPr>
        <dsp:cNvPr id="0" name=""/>
        <dsp:cNvSpPr/>
      </dsp:nvSpPr>
      <dsp:spPr>
        <a:xfrm>
          <a:off x="4089288" y="1781512"/>
          <a:ext cx="943259" cy="943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Ethics &amp; Resources</a:t>
          </a:r>
          <a:endParaRPr lang="th-TH" sz="1700" kern="1200" dirty="0"/>
        </a:p>
      </dsp:txBody>
      <dsp:txXfrm>
        <a:off x="4089288" y="1781512"/>
        <a:ext cx="943259" cy="943259"/>
      </dsp:txXfrm>
    </dsp:sp>
    <dsp:sp modelId="{65FCD82E-457B-4CB0-8F5E-01F6A70B22A3}">
      <dsp:nvSpPr>
        <dsp:cNvPr id="0" name=""/>
        <dsp:cNvSpPr/>
      </dsp:nvSpPr>
      <dsp:spPr>
        <a:xfrm>
          <a:off x="1433057" y="-23774"/>
          <a:ext cx="3536160" cy="3536160"/>
        </a:xfrm>
        <a:prstGeom prst="circularArrow">
          <a:avLst>
            <a:gd name="adj1" fmla="val 5202"/>
            <a:gd name="adj2" fmla="val 336015"/>
            <a:gd name="adj3" fmla="val 4014266"/>
            <a:gd name="adj4" fmla="val 2253830"/>
            <a:gd name="adj5" fmla="val 6068"/>
          </a:avLst>
        </a:prstGeom>
        <a:solidFill>
          <a:srgbClr val="B305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3034F-FEB6-4075-9D7C-12A4129771FE}">
      <dsp:nvSpPr>
        <dsp:cNvPr id="0" name=""/>
        <dsp:cNvSpPr/>
      </dsp:nvSpPr>
      <dsp:spPr>
        <a:xfrm>
          <a:off x="2597255" y="2865538"/>
          <a:ext cx="943259" cy="943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Humane resources</a:t>
          </a:r>
          <a:endParaRPr lang="th-TH" sz="1700" kern="1200" dirty="0"/>
        </a:p>
      </dsp:txBody>
      <dsp:txXfrm>
        <a:off x="2597255" y="2865538"/>
        <a:ext cx="943259" cy="943259"/>
      </dsp:txXfrm>
    </dsp:sp>
    <dsp:sp modelId="{09401BD6-F0FA-4CAE-B876-B2890135FA27}">
      <dsp:nvSpPr>
        <dsp:cNvPr id="0" name=""/>
        <dsp:cNvSpPr/>
      </dsp:nvSpPr>
      <dsp:spPr>
        <a:xfrm>
          <a:off x="1169967" y="-46282"/>
          <a:ext cx="3536160" cy="3536160"/>
        </a:xfrm>
        <a:prstGeom prst="circularArrow">
          <a:avLst>
            <a:gd name="adj1" fmla="val 5202"/>
            <a:gd name="adj2" fmla="val 336015"/>
            <a:gd name="adj3" fmla="val 8010276"/>
            <a:gd name="adj4" fmla="val 6370380"/>
            <a:gd name="adj5" fmla="val 6068"/>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71FBB-B188-4EC1-820F-159A666199E2}">
      <dsp:nvSpPr>
        <dsp:cNvPr id="0" name=""/>
        <dsp:cNvSpPr/>
      </dsp:nvSpPr>
      <dsp:spPr>
        <a:xfrm>
          <a:off x="682820" y="1841674"/>
          <a:ext cx="1788053" cy="943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Environment</a:t>
          </a:r>
          <a:endParaRPr lang="th-TH" sz="1600" kern="1200" dirty="0"/>
        </a:p>
      </dsp:txBody>
      <dsp:txXfrm>
        <a:off x="682820" y="1841674"/>
        <a:ext cx="1788053" cy="943259"/>
      </dsp:txXfrm>
    </dsp:sp>
    <dsp:sp modelId="{F6A82F7D-04E2-4CB5-A647-64EF6E42363D}">
      <dsp:nvSpPr>
        <dsp:cNvPr id="0" name=""/>
        <dsp:cNvSpPr/>
      </dsp:nvSpPr>
      <dsp:spPr>
        <a:xfrm>
          <a:off x="1377621" y="-131444"/>
          <a:ext cx="3536160" cy="3536160"/>
        </a:xfrm>
        <a:prstGeom prst="circularArrow">
          <a:avLst>
            <a:gd name="adj1" fmla="val 5202"/>
            <a:gd name="adj2" fmla="val 336015"/>
            <a:gd name="adj3" fmla="val 11825996"/>
            <a:gd name="adj4" fmla="val 1034941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AD4B2-CD6F-4364-BE4A-F144C5346BAF}">
      <dsp:nvSpPr>
        <dsp:cNvPr id="0" name=""/>
        <dsp:cNvSpPr/>
      </dsp:nvSpPr>
      <dsp:spPr>
        <a:xfrm>
          <a:off x="1251758" y="231660"/>
          <a:ext cx="1236510" cy="7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Community Engagement</a:t>
          </a:r>
          <a:endParaRPr lang="th-TH" sz="1700" kern="1200" dirty="0"/>
        </a:p>
      </dsp:txBody>
      <dsp:txXfrm>
        <a:off x="1251758" y="231660"/>
        <a:ext cx="1236510" cy="799554"/>
      </dsp:txXfrm>
    </dsp:sp>
    <dsp:sp modelId="{7A1C4436-CCC8-4E59-8615-892B64BF44AA}">
      <dsp:nvSpPr>
        <dsp:cNvPr id="0" name=""/>
        <dsp:cNvSpPr/>
      </dsp:nvSpPr>
      <dsp:spPr>
        <a:xfrm>
          <a:off x="1242885" y="-30824"/>
          <a:ext cx="3536160" cy="3536160"/>
        </a:xfrm>
        <a:prstGeom prst="circularArrow">
          <a:avLst>
            <a:gd name="adj1" fmla="val 5202"/>
            <a:gd name="adj2" fmla="val 336015"/>
            <a:gd name="adj3" fmla="val 16973310"/>
            <a:gd name="adj4" fmla="val 15220726"/>
            <a:gd name="adj5" fmla="val 6068"/>
          </a:avLst>
        </a:prstGeom>
        <a:solidFill>
          <a:srgbClr val="7030A0"/>
        </a:solidFill>
        <a:ln w="952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CEE987-7786-4B57-B5DC-4D602DB1D486}" type="datetime1">
              <a:rPr lang="th-TH" smtClean="0"/>
              <a:t>28/09/61</a:t>
            </a:fld>
            <a:endParaRPr lang="th-TH"/>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From concept to store shelves</a:t>
            </a:r>
            <a:endParaRPr lang="th-TH"/>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FD1E8B-6EF7-4DB3-BA84-B0B6388598A7}" type="slidenum">
              <a:rPr lang="th-TH" smtClean="0"/>
              <a:t>‹#›</a:t>
            </a:fld>
            <a:endParaRPr lang="th-TH"/>
          </a:p>
        </p:txBody>
      </p:sp>
    </p:spTree>
    <p:extLst>
      <p:ext uri="{BB962C8B-B14F-4D97-AF65-F5344CB8AC3E}">
        <p14:creationId xmlns:p14="http://schemas.microsoft.com/office/powerpoint/2010/main" val="397287041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D98FD-A57B-4E8F-BF18-461CF61B4BD8}" type="datetime1">
              <a:rPr lang="th-TH" smtClean="0"/>
              <a:t>28/09/61</a:t>
            </a:fld>
            <a:endParaRPr lang="th-TH"/>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From concept to store shelves</a:t>
            </a:r>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7B801-057C-4B63-A108-203E9D24E757}" type="slidenum">
              <a:rPr lang="th-TH" smtClean="0"/>
              <a:t>‹#›</a:t>
            </a:fld>
            <a:endParaRPr lang="th-TH"/>
          </a:p>
        </p:txBody>
      </p:sp>
    </p:spTree>
    <p:extLst>
      <p:ext uri="{BB962C8B-B14F-4D97-AF65-F5344CB8AC3E}">
        <p14:creationId xmlns:p14="http://schemas.microsoft.com/office/powerpoint/2010/main" val="36521409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5" name="Date Placeholder 4"/>
          <p:cNvSpPr>
            <a:spLocks noGrp="1"/>
          </p:cNvSpPr>
          <p:nvPr>
            <p:ph type="dt" idx="11"/>
          </p:nvPr>
        </p:nvSpPr>
        <p:spPr/>
        <p:txBody>
          <a:bodyPr/>
          <a:lstStyle/>
          <a:p>
            <a:fld id="{3C33AC53-2EEB-4A4F-867A-92DBC8348977}" type="datetime1">
              <a:rPr lang="th-TH" smtClean="0"/>
              <a:t>28/09/61</a:t>
            </a:fld>
            <a:endParaRPr lang="th-TH"/>
          </a:p>
        </p:txBody>
      </p:sp>
      <p:sp>
        <p:nvSpPr>
          <p:cNvPr id="6" name="Slide Number Placeholder 5"/>
          <p:cNvSpPr>
            <a:spLocks noGrp="1"/>
          </p:cNvSpPr>
          <p:nvPr>
            <p:ph type="sldNum" sz="quarter" idx="12"/>
          </p:nvPr>
        </p:nvSpPr>
        <p:spPr/>
        <p:txBody>
          <a:bodyPr/>
          <a:lstStyle/>
          <a:p>
            <a:fld id="{B9D7B801-057C-4B63-A108-203E9D24E757}" type="slidenum">
              <a:rPr lang="th-TH" smtClean="0"/>
              <a:t>1</a:t>
            </a:fld>
            <a:endParaRPr lang="th-TH"/>
          </a:p>
        </p:txBody>
      </p:sp>
    </p:spTree>
    <p:extLst>
      <p:ext uri="{BB962C8B-B14F-4D97-AF65-F5344CB8AC3E}">
        <p14:creationId xmlns:p14="http://schemas.microsoft.com/office/powerpoint/2010/main" val="127580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5" name="Date Placeholder 4"/>
          <p:cNvSpPr>
            <a:spLocks noGrp="1"/>
          </p:cNvSpPr>
          <p:nvPr>
            <p:ph type="dt" idx="11"/>
          </p:nvPr>
        </p:nvSpPr>
        <p:spPr/>
        <p:txBody>
          <a:bodyPr/>
          <a:lstStyle/>
          <a:p>
            <a:fld id="{2309DDE8-2205-4767-BB6A-60DBFE8B3C15}" type="datetime1">
              <a:rPr lang="th-TH" smtClean="0"/>
              <a:t>28/09/61</a:t>
            </a:fld>
            <a:endParaRPr lang="th-TH"/>
          </a:p>
        </p:txBody>
      </p:sp>
      <p:sp>
        <p:nvSpPr>
          <p:cNvPr id="6" name="Slide Number Placeholder 5"/>
          <p:cNvSpPr>
            <a:spLocks noGrp="1"/>
          </p:cNvSpPr>
          <p:nvPr>
            <p:ph type="sldNum" sz="quarter" idx="12"/>
          </p:nvPr>
        </p:nvSpPr>
        <p:spPr/>
        <p:txBody>
          <a:bodyPr/>
          <a:lstStyle/>
          <a:p>
            <a:fld id="{B9D7B801-057C-4B63-A108-203E9D24E757}" type="slidenum">
              <a:rPr lang="th-TH" smtClean="0"/>
              <a:t>3</a:t>
            </a:fld>
            <a:endParaRPr lang="th-TH"/>
          </a:p>
        </p:txBody>
      </p:sp>
    </p:spTree>
    <p:extLst>
      <p:ext uri="{BB962C8B-B14F-4D97-AF65-F5344CB8AC3E}">
        <p14:creationId xmlns:p14="http://schemas.microsoft.com/office/powerpoint/2010/main" val="367917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5" name="Date Placeholder 4"/>
          <p:cNvSpPr>
            <a:spLocks noGrp="1"/>
          </p:cNvSpPr>
          <p:nvPr>
            <p:ph type="dt" idx="11"/>
          </p:nvPr>
        </p:nvSpPr>
        <p:spPr/>
        <p:txBody>
          <a:bodyPr/>
          <a:lstStyle/>
          <a:p>
            <a:fld id="{2D1B61A5-003A-44E4-BC9D-40FEFCF94AAD}" type="datetime1">
              <a:rPr lang="th-TH" smtClean="0"/>
              <a:t>28/09/61</a:t>
            </a:fld>
            <a:endParaRPr lang="th-TH"/>
          </a:p>
        </p:txBody>
      </p:sp>
      <p:sp>
        <p:nvSpPr>
          <p:cNvPr id="6" name="Slide Number Placeholder 5"/>
          <p:cNvSpPr>
            <a:spLocks noGrp="1"/>
          </p:cNvSpPr>
          <p:nvPr>
            <p:ph type="sldNum" sz="quarter" idx="12"/>
          </p:nvPr>
        </p:nvSpPr>
        <p:spPr/>
        <p:txBody>
          <a:bodyPr/>
          <a:lstStyle/>
          <a:p>
            <a:fld id="{B9D7B801-057C-4B63-A108-203E9D24E757}" type="slidenum">
              <a:rPr lang="th-TH" smtClean="0"/>
              <a:t>6</a:t>
            </a:fld>
            <a:endParaRPr lang="th-TH"/>
          </a:p>
        </p:txBody>
      </p:sp>
    </p:spTree>
    <p:extLst>
      <p:ext uri="{BB962C8B-B14F-4D97-AF65-F5344CB8AC3E}">
        <p14:creationId xmlns:p14="http://schemas.microsoft.com/office/powerpoint/2010/main" val="3402549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5" name="Date Placeholder 4"/>
          <p:cNvSpPr>
            <a:spLocks noGrp="1"/>
          </p:cNvSpPr>
          <p:nvPr>
            <p:ph type="dt" idx="11"/>
          </p:nvPr>
        </p:nvSpPr>
        <p:spPr/>
        <p:txBody>
          <a:bodyPr/>
          <a:lstStyle/>
          <a:p>
            <a:fld id="{BE820258-50A1-4166-A2F4-58B36E8377C4}" type="datetime1">
              <a:rPr lang="th-TH" smtClean="0"/>
              <a:t>28/09/61</a:t>
            </a:fld>
            <a:endParaRPr lang="th-TH"/>
          </a:p>
        </p:txBody>
      </p:sp>
      <p:sp>
        <p:nvSpPr>
          <p:cNvPr id="6" name="Slide Number Placeholder 5"/>
          <p:cNvSpPr>
            <a:spLocks noGrp="1"/>
          </p:cNvSpPr>
          <p:nvPr>
            <p:ph type="sldNum" sz="quarter" idx="12"/>
          </p:nvPr>
        </p:nvSpPr>
        <p:spPr/>
        <p:txBody>
          <a:bodyPr/>
          <a:lstStyle/>
          <a:p>
            <a:fld id="{B9D7B801-057C-4B63-A108-203E9D24E757}" type="slidenum">
              <a:rPr lang="th-TH" smtClean="0"/>
              <a:t>18</a:t>
            </a:fld>
            <a:endParaRPr lang="th-TH"/>
          </a:p>
        </p:txBody>
      </p:sp>
    </p:spTree>
    <p:extLst>
      <p:ext uri="{BB962C8B-B14F-4D97-AF65-F5344CB8AC3E}">
        <p14:creationId xmlns:p14="http://schemas.microsoft.com/office/powerpoint/2010/main" val="396678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Date Placeholder 3"/>
          <p:cNvSpPr>
            <a:spLocks noGrp="1"/>
          </p:cNvSpPr>
          <p:nvPr>
            <p:ph type="dt" idx="10"/>
          </p:nvPr>
        </p:nvSpPr>
        <p:spPr/>
        <p:txBody>
          <a:bodyPr/>
          <a:lstStyle/>
          <a:p>
            <a:fld id="{54F62689-D666-463D-8BCB-D1727ECAB59B}" type="datetime1">
              <a:rPr lang="th-TH" smtClean="0"/>
              <a:t>28/09/61</a:t>
            </a:fld>
            <a:endParaRPr lang="th-TH"/>
          </a:p>
        </p:txBody>
      </p:sp>
      <p:sp>
        <p:nvSpPr>
          <p:cNvPr id="5" name="Slide Number Placeholder 4"/>
          <p:cNvSpPr>
            <a:spLocks noGrp="1"/>
          </p:cNvSpPr>
          <p:nvPr>
            <p:ph type="sldNum" sz="quarter" idx="11"/>
          </p:nvPr>
        </p:nvSpPr>
        <p:spPr/>
        <p:txBody>
          <a:bodyPr/>
          <a:lstStyle/>
          <a:p>
            <a:fld id="{B9D7B801-057C-4B63-A108-203E9D24E757}" type="slidenum">
              <a:rPr lang="th-TH" smtClean="0"/>
              <a:t>25</a:t>
            </a:fld>
            <a:endParaRPr lang="th-TH"/>
          </a:p>
        </p:txBody>
      </p:sp>
    </p:spTree>
    <p:extLst>
      <p:ext uri="{BB962C8B-B14F-4D97-AF65-F5344CB8AC3E}">
        <p14:creationId xmlns:p14="http://schemas.microsoft.com/office/powerpoint/2010/main" val="179692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627AF2-31CD-4649-A3D8-FA5A0C68338E}" type="datetime1">
              <a:rPr lang="th-TH" smtClean="0"/>
              <a:t>28/09/61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200678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C902D-63BA-42D3-A89B-19A88946FDE7}" type="datetime1">
              <a:rPr lang="th-TH" smtClean="0"/>
              <a:t>28/09/61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8976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1F975F-2536-405A-A60D-9179035C99D4}" type="datetime1">
              <a:rPr lang="th-TH" smtClean="0"/>
              <a:t>28/09/61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226537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B087D-D02F-4782-B68F-2FD6939E5834}" type="datetime1">
              <a:rPr lang="th-TH" smtClean="0"/>
              <a:t>28/09/61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347785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D9ED3-E0E7-4B20-B661-1296161316AF}" type="datetime1">
              <a:rPr lang="th-TH" smtClean="0"/>
              <a:t>28/09/61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205069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19440F-5179-415B-8FBD-77FBBFB63323}" type="datetime1">
              <a:rPr lang="th-TH" smtClean="0"/>
              <a:t>28/09/61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216205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285170-0ACB-43B4-A47E-4F5E206D8527}" type="datetime1">
              <a:rPr lang="th-TH" smtClean="0"/>
              <a:t>28/09/61</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305279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CDAD58-F732-4810-8124-3A3A389F92A3}" type="datetime1">
              <a:rPr lang="th-TH" smtClean="0"/>
              <a:t>28/09/61</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335630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5AAD4-C8B4-4087-8032-35D589E4E2A7}" type="datetime1">
              <a:rPr lang="th-TH" smtClean="0"/>
              <a:t>28/09/61</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66635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2AC4C9-1853-4B84-A504-7337CFD2FF16}" type="datetime1">
              <a:rPr lang="th-TH" smtClean="0"/>
              <a:t>28/09/61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139464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382904-7C45-4115-8493-42D09248834F}" type="datetime1">
              <a:rPr lang="th-TH" smtClean="0"/>
              <a:t>28/09/61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85F559A-B85D-4505-9A4C-223492F86B3F}" type="slidenum">
              <a:rPr lang="th-TH" smtClean="0"/>
              <a:t>‹#›</a:t>
            </a:fld>
            <a:endParaRPr lang="th-TH"/>
          </a:p>
        </p:txBody>
      </p:sp>
    </p:spTree>
    <p:extLst>
      <p:ext uri="{BB962C8B-B14F-4D97-AF65-F5344CB8AC3E}">
        <p14:creationId xmlns:p14="http://schemas.microsoft.com/office/powerpoint/2010/main" val="406403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3143D82-C733-4A50-9C85-6BEEC97D25D9}" type="datetime1">
              <a:rPr lang="th-TH" smtClean="0"/>
              <a:t>28/09/61</a:t>
            </a:fld>
            <a:endParaRPr lang="th-TH"/>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85F559A-B85D-4505-9A4C-223492F86B3F}" type="slidenum">
              <a:rPr lang="th-TH" smtClean="0"/>
              <a:t>‹#›</a:t>
            </a:fld>
            <a:endParaRPr lang="th-TH"/>
          </a:p>
        </p:txBody>
      </p:sp>
    </p:spTree>
    <p:extLst>
      <p:ext uri="{BB962C8B-B14F-4D97-AF65-F5344CB8AC3E}">
        <p14:creationId xmlns:p14="http://schemas.microsoft.com/office/powerpoint/2010/main" val="3711194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thai-kin.com/en/"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sustainabledevelopment.un.org/?menu=1300"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hai-kin.com/en/about/company-profile/"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58" y="343448"/>
            <a:ext cx="1393904" cy="82321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664" y="1354014"/>
            <a:ext cx="8309835" cy="4609362"/>
          </a:xfrm>
          <a:prstGeom prst="rect">
            <a:avLst/>
          </a:prstGeom>
          <a:effectLst>
            <a:outerShdw dist="50800" dir="5400000" sx="1000" sy="1000" algn="ctr" rotWithShape="0">
              <a:srgbClr val="000000"/>
            </a:outerShdw>
            <a:reflection endPos="36000" dir="5400000" sy="-100000" algn="bl" rotWithShape="0"/>
          </a:effectLst>
        </p:spPr>
      </p:pic>
      <p:sp>
        <p:nvSpPr>
          <p:cNvPr id="4" name="Rectangle 3"/>
          <p:cNvSpPr/>
          <p:nvPr/>
        </p:nvSpPr>
        <p:spPr>
          <a:xfrm>
            <a:off x="0" y="0"/>
            <a:ext cx="546265" cy="20781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ectangle 4"/>
          <p:cNvSpPr/>
          <p:nvPr/>
        </p:nvSpPr>
        <p:spPr>
          <a:xfrm>
            <a:off x="-1" y="2078182"/>
            <a:ext cx="546266" cy="21375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0" y="4215741"/>
            <a:ext cx="546265" cy="214943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0" y="6365175"/>
            <a:ext cx="546265" cy="21850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Rectangle 7"/>
          <p:cNvSpPr/>
          <p:nvPr/>
        </p:nvSpPr>
        <p:spPr>
          <a:xfrm>
            <a:off x="0" y="8550234"/>
            <a:ext cx="546265" cy="13557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8"/>
          <p:cNvSpPr txBox="1"/>
          <p:nvPr/>
        </p:nvSpPr>
        <p:spPr>
          <a:xfrm>
            <a:off x="1709876" y="569853"/>
            <a:ext cx="3241964" cy="584775"/>
          </a:xfrm>
          <a:prstGeom prst="rect">
            <a:avLst/>
          </a:prstGeom>
          <a:noFill/>
        </p:spPr>
        <p:txBody>
          <a:bodyPr wrap="square" rtlCol="0">
            <a:spAutoFit/>
          </a:bodyPr>
          <a:lstStyle/>
          <a:p>
            <a:r>
              <a:rPr lang="en-US" sz="3200" dirty="0">
                <a:solidFill>
                  <a:schemeClr val="accent1">
                    <a:lumMod val="50000"/>
                  </a:schemeClr>
                </a:solidFill>
                <a:latin typeface="Adobe Gothic Std B" panose="020B0800000000000000" pitchFamily="34" charset="-128"/>
                <a:ea typeface="Adobe Gothic Std B" panose="020B0800000000000000" pitchFamily="34" charset="-128"/>
              </a:rPr>
              <a:t>THAI - KIN</a:t>
            </a:r>
            <a:endParaRPr lang="th-TH" sz="3200" dirty="0">
              <a:solidFill>
                <a:schemeClr val="accent1">
                  <a:lumMod val="50000"/>
                </a:schemeClr>
              </a:solidFill>
              <a:latin typeface="Adobe Gothic Std B" panose="020B0800000000000000" pitchFamily="34" charset="-128"/>
              <a:ea typeface="Adobe Gothic Std B" panose="020B0800000000000000" pitchFamily="34" charset="-128"/>
            </a:endParaRPr>
          </a:p>
        </p:txBody>
      </p:sp>
      <p:sp>
        <p:nvSpPr>
          <p:cNvPr id="10" name="TextBox 9"/>
          <p:cNvSpPr txBox="1"/>
          <p:nvPr/>
        </p:nvSpPr>
        <p:spPr>
          <a:xfrm>
            <a:off x="4267614" y="7640108"/>
            <a:ext cx="3681355" cy="523220"/>
          </a:xfrm>
          <a:prstGeom prst="rect">
            <a:avLst/>
          </a:prstGeom>
          <a:noFill/>
        </p:spPr>
        <p:txBody>
          <a:bodyPr wrap="square" rtlCol="0">
            <a:spAutoFit/>
          </a:bodyPr>
          <a:lstStyle/>
          <a:p>
            <a:r>
              <a:rPr lang="en-US" dirty="0">
                <a:solidFill>
                  <a:schemeClr val="tx1">
                    <a:lumMod val="75000"/>
                    <a:lumOff val="25000"/>
                  </a:schemeClr>
                </a:solidFill>
              </a:rPr>
              <a:t>CSR REPORT</a:t>
            </a:r>
          </a:p>
        </p:txBody>
      </p:sp>
      <p:sp>
        <p:nvSpPr>
          <p:cNvPr id="11" name="TextBox 10"/>
          <p:cNvSpPr txBox="1"/>
          <p:nvPr/>
        </p:nvSpPr>
        <p:spPr>
          <a:xfrm>
            <a:off x="4330514" y="8092078"/>
            <a:ext cx="1920284" cy="830997"/>
          </a:xfrm>
          <a:prstGeom prst="rect">
            <a:avLst/>
          </a:prstGeom>
          <a:noFill/>
        </p:spPr>
        <p:txBody>
          <a:bodyPr wrap="square" rtlCol="0">
            <a:spAutoFit/>
          </a:bodyPr>
          <a:lstStyle/>
          <a:p>
            <a:r>
              <a:rPr lang="en-US" sz="4800" dirty="0">
                <a:solidFill>
                  <a:schemeClr val="tx1">
                    <a:lumMod val="75000"/>
                    <a:lumOff val="25000"/>
                  </a:schemeClr>
                </a:solidFill>
              </a:rPr>
              <a:t>2 0 1 7</a:t>
            </a:r>
            <a:endParaRPr lang="th-TH" sz="4800" dirty="0">
              <a:solidFill>
                <a:schemeClr val="tx1">
                  <a:lumMod val="75000"/>
                  <a:lumOff val="25000"/>
                </a:schemeClr>
              </a:solidFill>
            </a:endParaRPr>
          </a:p>
        </p:txBody>
      </p:sp>
      <p:sp>
        <p:nvSpPr>
          <p:cNvPr id="12" name="TextBox 11"/>
          <p:cNvSpPr txBox="1"/>
          <p:nvPr/>
        </p:nvSpPr>
        <p:spPr>
          <a:xfrm>
            <a:off x="735046" y="9473184"/>
            <a:ext cx="3511296" cy="307777"/>
          </a:xfrm>
          <a:prstGeom prst="rect">
            <a:avLst/>
          </a:prstGeom>
          <a:noFill/>
        </p:spPr>
        <p:txBody>
          <a:bodyPr wrap="square" rtlCol="0">
            <a:spAutoFit/>
          </a:bodyPr>
          <a:lstStyle/>
          <a:p>
            <a:r>
              <a:rPr lang="en-US" sz="1400" dirty="0">
                <a:hlinkClick r:id="rId6"/>
              </a:rPr>
              <a:t>www.thai-kin.com</a:t>
            </a:r>
            <a:endParaRPr lang="th-TH" sz="1400" dirty="0"/>
          </a:p>
        </p:txBody>
      </p:sp>
    </p:spTree>
    <p:extLst>
      <p:ext uri="{BB962C8B-B14F-4D97-AF65-F5344CB8AC3E}">
        <p14:creationId xmlns:p14="http://schemas.microsoft.com/office/powerpoint/2010/main" val="65038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58800" y="2593848"/>
            <a:ext cx="5397500" cy="769441"/>
          </a:xfrm>
          <a:prstGeom prst="rect">
            <a:avLst/>
          </a:prstGeom>
          <a:noFill/>
        </p:spPr>
        <p:txBody>
          <a:bodyPr wrap="square" rtlCol="0">
            <a:spAutoFit/>
          </a:bodyPr>
          <a:lstStyle/>
          <a:p>
            <a:r>
              <a:rPr lang="en-US" sz="1600" b="1" dirty="0">
                <a:solidFill>
                  <a:schemeClr val="tx1">
                    <a:lumMod val="75000"/>
                    <a:lumOff val="25000"/>
                  </a:schemeClr>
                </a:solidFill>
              </a:rPr>
              <a:t>Become a trusted strategic partner</a:t>
            </a:r>
            <a:endParaRPr lang="en-US" sz="1600" dirty="0">
              <a:solidFill>
                <a:schemeClr val="tx1">
                  <a:lumMod val="75000"/>
                  <a:lumOff val="25000"/>
                </a:schemeClr>
              </a:solidFill>
            </a:endParaRPr>
          </a:p>
          <a:p>
            <a:endParaRPr lang="th-TH" dirty="0"/>
          </a:p>
        </p:txBody>
      </p:sp>
      <p:cxnSp>
        <p:nvCxnSpPr>
          <p:cNvPr id="9" name="Straight Connector 8"/>
          <p:cNvCxnSpPr>
            <a:stCxn id="7" idx="1"/>
          </p:cNvCxnSpPr>
          <p:nvPr/>
        </p:nvCxnSpPr>
        <p:spPr>
          <a:xfrm>
            <a:off x="558800" y="2978569"/>
            <a:ext cx="5744464" cy="7699"/>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6100" y="3139948"/>
            <a:ext cx="5778500" cy="3416320"/>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We believe that the achievement of customers is the achievement of our own. Determined to create the most competitive products for our customers, we work hard on innovative thinking and advanced design concepts, paying close attention to the most important customer needs, and creating win-win competitive advantages. We deeply understand that establishing a sustainable partnership with our customers as a solid backing for our clients is the key of enabling us to continue growing together in all aspects.</a:t>
            </a:r>
          </a:p>
          <a:p>
            <a:pPr algn="just">
              <a:lnSpc>
                <a:spcPct val="150000"/>
              </a:lnSpc>
            </a:pPr>
            <a:endParaRPr lang="th-TH" sz="1600" dirty="0"/>
          </a:p>
        </p:txBody>
      </p:sp>
      <p:sp>
        <p:nvSpPr>
          <p:cNvPr id="15" name="TextBox 14"/>
          <p:cNvSpPr txBox="1"/>
          <p:nvPr/>
        </p:nvSpPr>
        <p:spPr>
          <a:xfrm>
            <a:off x="548640" y="926592"/>
            <a:ext cx="5754624" cy="1908215"/>
          </a:xfrm>
          <a:prstGeom prst="rect">
            <a:avLst/>
          </a:prstGeom>
          <a:noFill/>
        </p:spPr>
        <p:txBody>
          <a:bodyPr wrap="square" rtlCol="0">
            <a:spAutoFit/>
          </a:bodyPr>
          <a:lstStyle/>
          <a:p>
            <a:pPr lvl="0" algn="just">
              <a:lnSpc>
                <a:spcPct val="150000"/>
              </a:lnSpc>
            </a:pPr>
            <a:r>
              <a:rPr lang="en-US" sz="1600" dirty="0">
                <a:solidFill>
                  <a:schemeClr val="tx1">
                    <a:lumMod val="65000"/>
                    <a:lumOff val="35000"/>
                  </a:schemeClr>
                </a:solidFill>
              </a:rPr>
              <a:t>Constant improvement of the company, product quality and manufacturing service processes. We firmly believe that providing the most competitive products is the only way to keep the leading position of furniture casting manufactures.</a:t>
            </a:r>
          </a:p>
          <a:p>
            <a:pPr algn="just">
              <a:lnSpc>
                <a:spcPct val="150000"/>
              </a:lnSpc>
            </a:pPr>
            <a:endParaRPr lang="th-TH" sz="1600" dirty="0"/>
          </a:p>
        </p:txBody>
      </p:sp>
      <p:sp>
        <p:nvSpPr>
          <p:cNvPr id="8" name="Slide Number Placeholder 7"/>
          <p:cNvSpPr>
            <a:spLocks noGrp="1"/>
          </p:cNvSpPr>
          <p:nvPr>
            <p:ph type="sldNum" sz="quarter" idx="12"/>
          </p:nvPr>
        </p:nvSpPr>
        <p:spPr/>
        <p:txBody>
          <a:bodyPr/>
          <a:lstStyle/>
          <a:p>
            <a:r>
              <a:rPr lang="th-TH" dirty="0"/>
              <a:t>9</a:t>
            </a:r>
          </a:p>
        </p:txBody>
      </p:sp>
    </p:spTree>
    <p:extLst>
      <p:ext uri="{BB962C8B-B14F-4D97-AF65-F5344CB8AC3E}">
        <p14:creationId xmlns:p14="http://schemas.microsoft.com/office/powerpoint/2010/main" val="59257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16" name="TextBox 15"/>
          <p:cNvSpPr txBox="1"/>
          <p:nvPr/>
        </p:nvSpPr>
        <p:spPr>
          <a:xfrm>
            <a:off x="582613" y="1102888"/>
            <a:ext cx="5765800" cy="338554"/>
          </a:xfrm>
          <a:prstGeom prst="rect">
            <a:avLst/>
          </a:prstGeom>
          <a:noFill/>
        </p:spPr>
        <p:txBody>
          <a:bodyPr wrap="square" rtlCol="0">
            <a:spAutoFit/>
          </a:bodyPr>
          <a:lstStyle/>
          <a:p>
            <a:r>
              <a:rPr lang="en-US" sz="1600" b="1" dirty="0">
                <a:solidFill>
                  <a:schemeClr val="tx1">
                    <a:lumMod val="75000"/>
                    <a:lumOff val="25000"/>
                  </a:schemeClr>
                </a:solidFill>
              </a:rPr>
              <a:t>The Audit Committee</a:t>
            </a:r>
            <a:endParaRPr lang="th-TH" sz="1600" b="1" dirty="0">
              <a:solidFill>
                <a:schemeClr val="tx1">
                  <a:lumMod val="75000"/>
                  <a:lumOff val="25000"/>
                </a:schemeClr>
              </a:solidFill>
            </a:endParaRPr>
          </a:p>
        </p:txBody>
      </p:sp>
      <p:cxnSp>
        <p:nvCxnSpPr>
          <p:cNvPr id="17" name="Straight Connector 16"/>
          <p:cNvCxnSpPr/>
          <p:nvPr/>
        </p:nvCxnSpPr>
        <p:spPr>
          <a:xfrm>
            <a:off x="569913" y="1441442"/>
            <a:ext cx="5778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913" y="1574292"/>
            <a:ext cx="5778500" cy="4493538"/>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The Audit Committee of the Company (the Audit Committee), composed of all three of the independent directors, has been established in order to enhance the corporate governance, to refine the internal audit and to strengthen the management. The purpose of the Audit Committee is to help the Board of Directors execute its responsibility in supervision on such categories as the financial statements, the audit and accounting policy and procedure, the internal control code and other major items as stipulated by related companies or the regulatory authorities. Please consult Annual Report for the relevant year for the number of meetings convened and each member's attendance rate.</a:t>
            </a:r>
          </a:p>
          <a:p>
            <a:pPr>
              <a:lnSpc>
                <a:spcPct val="150000"/>
              </a:lnSpc>
            </a:pPr>
            <a:endParaRPr lang="th-TH" sz="1600"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r>
              <a:rPr lang="th-TH" dirty="0"/>
              <a:t>10</a:t>
            </a:r>
          </a:p>
        </p:txBody>
      </p:sp>
    </p:spTree>
    <p:extLst>
      <p:ext uri="{BB962C8B-B14F-4D97-AF65-F5344CB8AC3E}">
        <p14:creationId xmlns:p14="http://schemas.microsoft.com/office/powerpoint/2010/main" val="21028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8963" y="979788"/>
            <a:ext cx="5753100" cy="338554"/>
          </a:xfrm>
          <a:prstGeom prst="rect">
            <a:avLst/>
          </a:prstGeom>
          <a:noFill/>
        </p:spPr>
        <p:txBody>
          <a:bodyPr wrap="square" rtlCol="0">
            <a:spAutoFit/>
          </a:bodyPr>
          <a:lstStyle/>
          <a:p>
            <a:r>
              <a:rPr lang="en-US" sz="1600" b="1" dirty="0">
                <a:solidFill>
                  <a:schemeClr val="tx1">
                    <a:lumMod val="75000"/>
                    <a:lumOff val="25000"/>
                  </a:schemeClr>
                </a:solidFill>
              </a:rPr>
              <a:t>The remuneration Committee</a:t>
            </a:r>
            <a:endParaRPr lang="th-TH" sz="1600" b="1" dirty="0">
              <a:solidFill>
                <a:schemeClr val="tx1">
                  <a:lumMod val="75000"/>
                  <a:lumOff val="25000"/>
                </a:schemeClr>
              </a:solidFill>
            </a:endParaRPr>
          </a:p>
        </p:txBody>
      </p:sp>
      <p:cxnSp>
        <p:nvCxnSpPr>
          <p:cNvPr id="5" name="Straight Connector 4"/>
          <p:cNvCxnSpPr/>
          <p:nvPr/>
        </p:nvCxnSpPr>
        <p:spPr>
          <a:xfrm>
            <a:off x="571033" y="1318342"/>
            <a:ext cx="57531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8963" y="1450196"/>
            <a:ext cx="5753100" cy="3046988"/>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The Remuneration Committee assists the Board in formulating compensation and benefits policies, and in the evaluation and review of compensation-related matters. The Committee was comprised of all three of the independent directors. The Committee meets at least twice per year. Please consult Annual Report for the relevant year for the number of meetings convened and each member's attendance rate.</a:t>
            </a:r>
          </a:p>
          <a:p>
            <a:pPr algn="just">
              <a:lnSpc>
                <a:spcPct val="150000"/>
              </a:lnSpc>
            </a:pPr>
            <a:endParaRPr lang="th-TH" sz="1600" dirty="0"/>
          </a:p>
        </p:txBody>
      </p:sp>
      <p:sp>
        <p:nvSpPr>
          <p:cNvPr id="7" name="Rectangle 6"/>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Box 7"/>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11" name="Slide Number Placeholder 10"/>
          <p:cNvSpPr>
            <a:spLocks noGrp="1"/>
          </p:cNvSpPr>
          <p:nvPr>
            <p:ph type="sldNum" sz="quarter" idx="12"/>
          </p:nvPr>
        </p:nvSpPr>
        <p:spPr/>
        <p:txBody>
          <a:bodyPr/>
          <a:lstStyle/>
          <a:p>
            <a:r>
              <a:rPr lang="th-TH" dirty="0"/>
              <a:t>11</a:t>
            </a:r>
          </a:p>
        </p:txBody>
      </p:sp>
      <p:cxnSp>
        <p:nvCxnSpPr>
          <p:cNvPr id="18" name="Straight Connector 17"/>
          <p:cNvCxnSpPr/>
          <p:nvPr/>
        </p:nvCxnSpPr>
        <p:spPr>
          <a:xfrm flipV="1">
            <a:off x="578346" y="4264247"/>
            <a:ext cx="5763717" cy="249"/>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73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5F559A-B85D-4505-9A4C-223492F86B3F}" type="slidenum">
              <a:rPr lang="th-TH" smtClean="0"/>
              <a:t>13</a:t>
            </a:fld>
            <a:endParaRPr lang="th-TH"/>
          </a:p>
        </p:txBody>
      </p:sp>
      <p:sp>
        <p:nvSpPr>
          <p:cNvPr id="5" name="Rectangle 4"/>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8" name="TextBox 7"/>
          <p:cNvSpPr txBox="1"/>
          <p:nvPr/>
        </p:nvSpPr>
        <p:spPr>
          <a:xfrm>
            <a:off x="558891" y="882508"/>
            <a:ext cx="5546416" cy="400110"/>
          </a:xfrm>
          <a:prstGeom prst="rect">
            <a:avLst/>
          </a:prstGeom>
          <a:noFill/>
          <a:ln>
            <a:noFill/>
          </a:ln>
        </p:spPr>
        <p:txBody>
          <a:bodyPr wrap="square" rtlCol="0">
            <a:spAutoFit/>
          </a:bodyPr>
          <a:lstStyle/>
          <a:p>
            <a:r>
              <a:rPr lang="en-US" sz="2000" b="1" dirty="0">
                <a:solidFill>
                  <a:schemeClr val="bg2">
                    <a:lumMod val="25000"/>
                  </a:schemeClr>
                </a:solidFill>
              </a:rPr>
              <a:t>Management Team</a:t>
            </a:r>
            <a:endParaRPr lang="th-TH" sz="2000" b="1" dirty="0">
              <a:solidFill>
                <a:schemeClr val="bg2">
                  <a:lumMod val="2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1497" y="1700187"/>
            <a:ext cx="1557891" cy="195953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31" y="1675630"/>
            <a:ext cx="1517272" cy="197139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389" y="1696606"/>
            <a:ext cx="1510422" cy="193764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7957" y="4683362"/>
            <a:ext cx="1394444" cy="194323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105" y="4683917"/>
            <a:ext cx="1233366" cy="193638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5511" y="4683361"/>
            <a:ext cx="1607418" cy="1936940"/>
          </a:xfrm>
          <a:prstGeom prst="rect">
            <a:avLst/>
          </a:prstGeom>
        </p:spPr>
      </p:pic>
      <p:sp>
        <p:nvSpPr>
          <p:cNvPr id="15" name="TextBox 14"/>
          <p:cNvSpPr txBox="1"/>
          <p:nvPr/>
        </p:nvSpPr>
        <p:spPr>
          <a:xfrm>
            <a:off x="2594750" y="3663196"/>
            <a:ext cx="1735826" cy="492443"/>
          </a:xfrm>
          <a:prstGeom prst="rect">
            <a:avLst/>
          </a:prstGeom>
          <a:noFill/>
        </p:spPr>
        <p:txBody>
          <a:bodyPr wrap="square" rtlCol="0">
            <a:spAutoFit/>
          </a:bodyPr>
          <a:lstStyle/>
          <a:p>
            <a:r>
              <a:rPr lang="en-US" sz="1400" b="1" dirty="0">
                <a:solidFill>
                  <a:schemeClr val="bg2">
                    <a:lumMod val="25000"/>
                  </a:schemeClr>
                </a:solidFill>
              </a:rPr>
              <a:t>Mr. Hsu Ta Chin</a:t>
            </a:r>
          </a:p>
          <a:p>
            <a:r>
              <a:rPr lang="en-US" sz="1200" dirty="0">
                <a:solidFill>
                  <a:schemeClr val="bg2">
                    <a:lumMod val="25000"/>
                  </a:schemeClr>
                </a:solidFill>
              </a:rPr>
              <a:t>Chairman</a:t>
            </a:r>
            <a:endParaRPr lang="th-TH" sz="1200" dirty="0">
              <a:solidFill>
                <a:schemeClr val="bg2">
                  <a:lumMod val="25000"/>
                </a:schemeClr>
              </a:solidFill>
            </a:endParaRPr>
          </a:p>
        </p:txBody>
      </p:sp>
      <p:sp>
        <p:nvSpPr>
          <p:cNvPr id="16" name="TextBox 15"/>
          <p:cNvSpPr txBox="1"/>
          <p:nvPr/>
        </p:nvSpPr>
        <p:spPr>
          <a:xfrm>
            <a:off x="432864" y="3683597"/>
            <a:ext cx="2286503" cy="492443"/>
          </a:xfrm>
          <a:prstGeom prst="rect">
            <a:avLst/>
          </a:prstGeom>
          <a:noFill/>
        </p:spPr>
        <p:txBody>
          <a:bodyPr wrap="square" rtlCol="0">
            <a:spAutoFit/>
          </a:bodyPr>
          <a:lstStyle/>
          <a:p>
            <a:r>
              <a:rPr lang="en-US" sz="1400" b="1" dirty="0">
                <a:solidFill>
                  <a:schemeClr val="bg2">
                    <a:lumMod val="25000"/>
                  </a:schemeClr>
                </a:solidFill>
              </a:rPr>
              <a:t>Ms. Hsu Chen Jung</a:t>
            </a:r>
          </a:p>
          <a:p>
            <a:r>
              <a:rPr lang="en-US" sz="1200" dirty="0">
                <a:solidFill>
                  <a:schemeClr val="bg2">
                    <a:lumMod val="25000"/>
                  </a:schemeClr>
                </a:solidFill>
              </a:rPr>
              <a:t>President</a:t>
            </a:r>
            <a:endParaRPr lang="th-TH" sz="1200" dirty="0">
              <a:solidFill>
                <a:schemeClr val="bg2">
                  <a:lumMod val="25000"/>
                </a:schemeClr>
              </a:solidFill>
            </a:endParaRPr>
          </a:p>
        </p:txBody>
      </p:sp>
      <p:sp>
        <p:nvSpPr>
          <p:cNvPr id="17" name="TextBox 16"/>
          <p:cNvSpPr txBox="1"/>
          <p:nvPr/>
        </p:nvSpPr>
        <p:spPr>
          <a:xfrm>
            <a:off x="4669964" y="3628841"/>
            <a:ext cx="2342552" cy="677108"/>
          </a:xfrm>
          <a:prstGeom prst="rect">
            <a:avLst/>
          </a:prstGeom>
          <a:noFill/>
        </p:spPr>
        <p:txBody>
          <a:bodyPr wrap="square" rtlCol="0">
            <a:spAutoFit/>
          </a:bodyPr>
          <a:lstStyle/>
          <a:p>
            <a:r>
              <a:rPr lang="en-US" sz="1400" b="1" dirty="0">
                <a:solidFill>
                  <a:schemeClr val="bg2">
                    <a:lumMod val="25000"/>
                  </a:schemeClr>
                </a:solidFill>
              </a:rPr>
              <a:t>Mr. Hsu Wen </a:t>
            </a:r>
            <a:r>
              <a:rPr lang="en-US" sz="1400" b="1" dirty="0" err="1">
                <a:solidFill>
                  <a:schemeClr val="bg2">
                    <a:lumMod val="25000"/>
                  </a:schemeClr>
                </a:solidFill>
              </a:rPr>
              <a:t>Chih</a:t>
            </a:r>
            <a:endParaRPr lang="en-US" sz="1400" b="1" dirty="0">
              <a:solidFill>
                <a:schemeClr val="bg2">
                  <a:lumMod val="25000"/>
                </a:schemeClr>
              </a:solidFill>
            </a:endParaRPr>
          </a:p>
          <a:p>
            <a:r>
              <a:rPr lang="en-US" sz="1200" dirty="0">
                <a:solidFill>
                  <a:schemeClr val="bg2">
                    <a:lumMod val="25000"/>
                  </a:schemeClr>
                </a:solidFill>
              </a:rPr>
              <a:t>Production/Research &amp; Development Vice President</a:t>
            </a:r>
            <a:endParaRPr lang="th-TH" sz="1200" dirty="0">
              <a:solidFill>
                <a:schemeClr val="bg2">
                  <a:lumMod val="25000"/>
                </a:schemeClr>
              </a:solidFill>
            </a:endParaRPr>
          </a:p>
        </p:txBody>
      </p:sp>
      <p:sp>
        <p:nvSpPr>
          <p:cNvPr id="18" name="TextBox 17"/>
          <p:cNvSpPr txBox="1"/>
          <p:nvPr/>
        </p:nvSpPr>
        <p:spPr>
          <a:xfrm>
            <a:off x="2594750" y="6691747"/>
            <a:ext cx="2084130" cy="492443"/>
          </a:xfrm>
          <a:prstGeom prst="rect">
            <a:avLst/>
          </a:prstGeom>
          <a:noFill/>
        </p:spPr>
        <p:txBody>
          <a:bodyPr wrap="square" rtlCol="0">
            <a:spAutoFit/>
          </a:bodyPr>
          <a:lstStyle/>
          <a:p>
            <a:r>
              <a:rPr lang="en-US" sz="1400" b="1" dirty="0">
                <a:solidFill>
                  <a:schemeClr val="bg2">
                    <a:lumMod val="25000"/>
                  </a:schemeClr>
                </a:solidFill>
              </a:rPr>
              <a:t>Ms. Ku </a:t>
            </a:r>
            <a:r>
              <a:rPr lang="en-US" sz="1400" b="1" dirty="0" err="1">
                <a:solidFill>
                  <a:schemeClr val="bg2">
                    <a:lumMod val="25000"/>
                  </a:schemeClr>
                </a:solidFill>
              </a:rPr>
              <a:t>Hsing</a:t>
            </a:r>
            <a:r>
              <a:rPr lang="en-US" sz="1400" b="1" dirty="0">
                <a:solidFill>
                  <a:schemeClr val="bg2">
                    <a:lumMod val="25000"/>
                  </a:schemeClr>
                </a:solidFill>
              </a:rPr>
              <a:t> Hua</a:t>
            </a:r>
          </a:p>
          <a:p>
            <a:r>
              <a:rPr lang="en-US" sz="1200" dirty="0">
                <a:solidFill>
                  <a:schemeClr val="bg2">
                    <a:lumMod val="25000"/>
                  </a:schemeClr>
                </a:solidFill>
              </a:rPr>
              <a:t>Operations Vice President</a:t>
            </a:r>
            <a:endParaRPr lang="th-TH" sz="1200" dirty="0">
              <a:solidFill>
                <a:schemeClr val="bg2">
                  <a:lumMod val="25000"/>
                </a:schemeClr>
              </a:solidFill>
            </a:endParaRPr>
          </a:p>
        </p:txBody>
      </p:sp>
      <p:sp>
        <p:nvSpPr>
          <p:cNvPr id="19" name="TextBox 18"/>
          <p:cNvSpPr txBox="1"/>
          <p:nvPr/>
        </p:nvSpPr>
        <p:spPr>
          <a:xfrm>
            <a:off x="403506" y="6694727"/>
            <a:ext cx="2315861" cy="492443"/>
          </a:xfrm>
          <a:prstGeom prst="rect">
            <a:avLst/>
          </a:prstGeom>
          <a:noFill/>
        </p:spPr>
        <p:txBody>
          <a:bodyPr wrap="square" rtlCol="0">
            <a:spAutoFit/>
          </a:bodyPr>
          <a:lstStyle/>
          <a:p>
            <a:r>
              <a:rPr lang="en-US" sz="1400" b="1" dirty="0">
                <a:solidFill>
                  <a:schemeClr val="bg2">
                    <a:lumMod val="25000"/>
                  </a:schemeClr>
                </a:solidFill>
              </a:rPr>
              <a:t>Ms. Chang Pei Chi</a:t>
            </a:r>
          </a:p>
          <a:p>
            <a:r>
              <a:rPr lang="en-US" sz="1200" dirty="0">
                <a:solidFill>
                  <a:schemeClr val="bg2">
                    <a:lumMod val="25000"/>
                  </a:schemeClr>
                </a:solidFill>
              </a:rPr>
              <a:t>Chief Internal Auditor</a:t>
            </a:r>
            <a:endParaRPr lang="th-TH" sz="1200" dirty="0">
              <a:solidFill>
                <a:schemeClr val="bg2">
                  <a:lumMod val="25000"/>
                </a:schemeClr>
              </a:solidFill>
            </a:endParaRPr>
          </a:p>
        </p:txBody>
      </p:sp>
      <p:sp>
        <p:nvSpPr>
          <p:cNvPr id="20" name="TextBox 19"/>
          <p:cNvSpPr txBox="1"/>
          <p:nvPr/>
        </p:nvSpPr>
        <p:spPr>
          <a:xfrm>
            <a:off x="4648716" y="6669770"/>
            <a:ext cx="1961654" cy="492443"/>
          </a:xfrm>
          <a:prstGeom prst="rect">
            <a:avLst/>
          </a:prstGeom>
          <a:noFill/>
        </p:spPr>
        <p:txBody>
          <a:bodyPr wrap="square" rtlCol="0">
            <a:spAutoFit/>
          </a:bodyPr>
          <a:lstStyle/>
          <a:p>
            <a:r>
              <a:rPr lang="en-US" sz="1400" b="1" dirty="0">
                <a:solidFill>
                  <a:schemeClr val="bg2">
                    <a:lumMod val="25000"/>
                  </a:schemeClr>
                </a:solidFill>
              </a:rPr>
              <a:t>Mr. Huang Cheng </a:t>
            </a:r>
            <a:r>
              <a:rPr lang="en-US" sz="1400" b="1" dirty="0" err="1">
                <a:solidFill>
                  <a:schemeClr val="bg2">
                    <a:lumMod val="25000"/>
                  </a:schemeClr>
                </a:solidFill>
              </a:rPr>
              <a:t>Hsiu</a:t>
            </a:r>
            <a:endParaRPr lang="en-US" sz="1400" b="1" dirty="0">
              <a:solidFill>
                <a:schemeClr val="bg2">
                  <a:lumMod val="25000"/>
                </a:schemeClr>
              </a:solidFill>
            </a:endParaRPr>
          </a:p>
          <a:p>
            <a:r>
              <a:rPr lang="en-US" sz="1200" dirty="0">
                <a:solidFill>
                  <a:schemeClr val="bg2">
                    <a:lumMod val="25000"/>
                  </a:schemeClr>
                </a:solidFill>
              </a:rPr>
              <a:t>Chief Financial Officer</a:t>
            </a:r>
            <a:endParaRPr lang="th-TH" sz="1200" dirty="0">
              <a:solidFill>
                <a:schemeClr val="bg2">
                  <a:lumMod val="25000"/>
                </a:schemeClr>
              </a:solidFill>
            </a:endParaRPr>
          </a:p>
        </p:txBody>
      </p:sp>
      <p:cxnSp>
        <p:nvCxnSpPr>
          <p:cNvPr id="22" name="Straight Connector 21"/>
          <p:cNvCxnSpPr/>
          <p:nvPr/>
        </p:nvCxnSpPr>
        <p:spPr>
          <a:xfrm>
            <a:off x="558891" y="1353312"/>
            <a:ext cx="5697087"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26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771" y="992565"/>
            <a:ext cx="5753100" cy="769441"/>
          </a:xfrm>
          <a:prstGeom prst="rect">
            <a:avLst/>
          </a:prstGeom>
          <a:noFill/>
        </p:spPr>
        <p:txBody>
          <a:bodyPr wrap="square" rtlCol="0">
            <a:spAutoFit/>
          </a:bodyPr>
          <a:lstStyle/>
          <a:p>
            <a:r>
              <a:rPr lang="en-US" sz="1600" b="1" dirty="0">
                <a:solidFill>
                  <a:schemeClr val="tx1">
                    <a:lumMod val="75000"/>
                    <a:lumOff val="25000"/>
                  </a:schemeClr>
                </a:solidFill>
              </a:rPr>
              <a:t>Internal Audit</a:t>
            </a:r>
            <a:endParaRPr lang="en-US" sz="1600" dirty="0">
              <a:solidFill>
                <a:schemeClr val="tx1">
                  <a:lumMod val="75000"/>
                  <a:lumOff val="25000"/>
                </a:schemeClr>
              </a:solidFill>
            </a:endParaRPr>
          </a:p>
          <a:p>
            <a:endParaRPr lang="th-TH" dirty="0"/>
          </a:p>
        </p:txBody>
      </p:sp>
      <p:cxnSp>
        <p:nvCxnSpPr>
          <p:cNvPr id="5" name="Straight Connector 4"/>
          <p:cNvCxnSpPr/>
          <p:nvPr/>
        </p:nvCxnSpPr>
        <p:spPr>
          <a:xfrm>
            <a:off x="576771" y="1352902"/>
            <a:ext cx="57531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6771" y="1480245"/>
            <a:ext cx="5753100" cy="7109639"/>
          </a:xfrm>
          <a:prstGeom prst="rect">
            <a:avLst/>
          </a:prstGeom>
          <a:noFill/>
        </p:spPr>
        <p:txBody>
          <a:bodyPr wrap="square" rtlCol="0">
            <a:spAutoFit/>
          </a:bodyPr>
          <a:lstStyle/>
          <a:p>
            <a:pPr algn="just" fontAlgn="base">
              <a:lnSpc>
                <a:spcPct val="150000"/>
              </a:lnSpc>
            </a:pPr>
            <a:r>
              <a:rPr lang="en-US" sz="1600" dirty="0">
                <a:solidFill>
                  <a:schemeClr val="tx1">
                    <a:lumMod val="65000"/>
                    <a:lumOff val="35000"/>
                  </a:schemeClr>
                </a:solidFill>
              </a:rPr>
              <a:t>Internal Audit office is under BOD in Thai Kin organization and report to BOD meeting directly. We have full time internal auditors who were follow the qualification requirements of laws.</a:t>
            </a:r>
          </a:p>
          <a:p>
            <a:pPr algn="just" fontAlgn="base">
              <a:lnSpc>
                <a:spcPct val="150000"/>
              </a:lnSpc>
            </a:pPr>
            <a:r>
              <a:rPr lang="en-US" sz="1600" dirty="0">
                <a:solidFill>
                  <a:schemeClr val="tx1">
                    <a:lumMod val="65000"/>
                    <a:lumOff val="35000"/>
                  </a:schemeClr>
                </a:solidFill>
              </a:rPr>
              <a:t>The internal auditors make the annual audit plan according to the risk assessment and propose the annual audit plan for the approval of Audit Committee and BOD meeting.</a:t>
            </a:r>
          </a:p>
          <a:p>
            <a:pPr algn="just" fontAlgn="base">
              <a:lnSpc>
                <a:spcPct val="150000"/>
              </a:lnSpc>
            </a:pPr>
            <a:r>
              <a:rPr lang="en-US" sz="1600" dirty="0">
                <a:solidFill>
                  <a:schemeClr val="tx1">
                    <a:lumMod val="65000"/>
                    <a:lumOff val="35000"/>
                  </a:schemeClr>
                </a:solidFill>
              </a:rPr>
              <a:t>The Company perform full self-assessments of its internal control system. Its board of directors and management review the results of the self-assessments by each department at least annually and the reports of the internal audit department on a quarterly basis. The audit committee attend to and supervise these matters. Audit committees periodically hold discussions with their internal auditors about reviews of internal control system deficiencies. BOD meeting will approved and issue the Internal Control System Statement annually according to the result of self-assessments.</a:t>
            </a:r>
          </a:p>
          <a:p>
            <a:pPr algn="just" fontAlgn="base">
              <a:lnSpc>
                <a:spcPct val="150000"/>
              </a:lnSpc>
            </a:pPr>
            <a:r>
              <a:rPr lang="en-US" sz="1600" dirty="0">
                <a:solidFill>
                  <a:schemeClr val="tx1">
                    <a:lumMod val="65000"/>
                    <a:lumOff val="35000"/>
                  </a:schemeClr>
                </a:solidFill>
              </a:rPr>
              <a:t>Thai Kin set up internal audit personnel according to the business scope of each company in the Group. Now there is one internal auditor in Parent company.</a:t>
            </a:r>
          </a:p>
          <a:p>
            <a:pPr algn="just" fontAlgn="base">
              <a:lnSpc>
                <a:spcPct val="150000"/>
              </a:lnSpc>
            </a:pPr>
            <a:endParaRPr lang="th-TH" sz="1600" dirty="0">
              <a:solidFill>
                <a:schemeClr val="tx1">
                  <a:lumMod val="65000"/>
                  <a:lumOff val="35000"/>
                </a:schemeClr>
              </a:solidFill>
            </a:endParaRPr>
          </a:p>
        </p:txBody>
      </p:sp>
      <p:sp>
        <p:nvSpPr>
          <p:cNvPr id="7" name="Rectangle 6"/>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Box 7"/>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10" name="Slide Number Placeholder 9"/>
          <p:cNvSpPr>
            <a:spLocks noGrp="1"/>
          </p:cNvSpPr>
          <p:nvPr>
            <p:ph type="sldNum" sz="quarter" idx="12"/>
          </p:nvPr>
        </p:nvSpPr>
        <p:spPr/>
        <p:txBody>
          <a:bodyPr/>
          <a:lstStyle/>
          <a:p>
            <a:r>
              <a:rPr lang="th-TH" dirty="0"/>
              <a:t>12</a:t>
            </a:r>
          </a:p>
        </p:txBody>
      </p:sp>
    </p:spTree>
    <p:extLst>
      <p:ext uri="{BB962C8B-B14F-4D97-AF65-F5344CB8AC3E}">
        <p14:creationId xmlns:p14="http://schemas.microsoft.com/office/powerpoint/2010/main" val="13073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3880" y="884144"/>
            <a:ext cx="5779008" cy="1205641"/>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ectangle 4"/>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1798421" y="1136856"/>
            <a:ext cx="5337048" cy="707886"/>
          </a:xfrm>
          <a:prstGeom prst="rect">
            <a:avLst/>
          </a:prstGeom>
          <a:noFill/>
        </p:spPr>
        <p:txBody>
          <a:bodyPr wrap="square" rtlCol="0">
            <a:spAutoFit/>
          </a:bodyPr>
          <a:lstStyle/>
          <a:p>
            <a:r>
              <a:rPr lang="en-US" sz="2000" b="1" dirty="0">
                <a:solidFill>
                  <a:schemeClr val="tx1">
                    <a:lumMod val="75000"/>
                    <a:lumOff val="25000"/>
                  </a:schemeClr>
                </a:solidFill>
                <a:latin typeface="Adobe Gothic Std B" panose="020B0800000000000000" pitchFamily="34" charset="-128"/>
                <a:ea typeface="Adobe Gothic Std B" panose="020B0800000000000000" pitchFamily="34" charset="-128"/>
              </a:rPr>
              <a:t>Ethics  and </a:t>
            </a:r>
          </a:p>
          <a:p>
            <a:r>
              <a:rPr lang="en-US" sz="2000" b="1" dirty="0">
                <a:solidFill>
                  <a:schemeClr val="tx1">
                    <a:lumMod val="75000"/>
                    <a:lumOff val="25000"/>
                  </a:schemeClr>
                </a:solidFill>
                <a:latin typeface="Adobe Gothic Std B" panose="020B0800000000000000" pitchFamily="34" charset="-128"/>
                <a:ea typeface="Adobe Gothic Std B" panose="020B0800000000000000" pitchFamily="34" charset="-128"/>
              </a:rPr>
              <a:t>Compliance</a:t>
            </a:r>
            <a:endParaRPr lang="th-TH" sz="2000" b="1" dirty="0">
              <a:solidFill>
                <a:schemeClr val="tx1">
                  <a:lumMod val="75000"/>
                  <a:lumOff val="25000"/>
                </a:schemeClr>
              </a:solidFill>
              <a:latin typeface="Adobe Gothic Std B" panose="020B0800000000000000" pitchFamily="34" charset="-128"/>
              <a:ea typeface="Adobe Gothic Std B" panose="020B0800000000000000" pitchFamily="34" charset="-128"/>
            </a:endParaRPr>
          </a:p>
        </p:txBody>
      </p:sp>
      <p:sp>
        <p:nvSpPr>
          <p:cNvPr id="10" name="TextBox 9"/>
          <p:cNvSpPr txBox="1"/>
          <p:nvPr/>
        </p:nvSpPr>
        <p:spPr>
          <a:xfrm>
            <a:off x="563880" y="2316480"/>
            <a:ext cx="5056632" cy="769441"/>
          </a:xfrm>
          <a:prstGeom prst="rect">
            <a:avLst/>
          </a:prstGeom>
          <a:noFill/>
        </p:spPr>
        <p:txBody>
          <a:bodyPr wrap="square" rtlCol="0">
            <a:spAutoFit/>
          </a:bodyPr>
          <a:lstStyle/>
          <a:p>
            <a:r>
              <a:rPr lang="en-US" sz="1600" b="1" dirty="0">
                <a:solidFill>
                  <a:schemeClr val="tx1">
                    <a:lumMod val="75000"/>
                    <a:lumOff val="25000"/>
                  </a:schemeClr>
                </a:solidFill>
              </a:rPr>
              <a:t>Corporate Integrity Management</a:t>
            </a:r>
            <a:endParaRPr lang="en-US" sz="1600" dirty="0">
              <a:solidFill>
                <a:schemeClr val="tx1">
                  <a:lumMod val="75000"/>
                  <a:lumOff val="25000"/>
                </a:schemeClr>
              </a:solidFill>
            </a:endParaRPr>
          </a:p>
          <a:p>
            <a:endParaRPr lang="th-TH" dirty="0"/>
          </a:p>
        </p:txBody>
      </p:sp>
      <p:cxnSp>
        <p:nvCxnSpPr>
          <p:cNvPr id="12" name="Straight Connector 11"/>
          <p:cNvCxnSpPr>
            <a:stCxn id="10" idx="1"/>
          </p:cNvCxnSpPr>
          <p:nvPr/>
        </p:nvCxnSpPr>
        <p:spPr>
          <a:xfrm>
            <a:off x="563880" y="2701201"/>
            <a:ext cx="5766816" cy="1855"/>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1688" y="2865120"/>
            <a:ext cx="5495544" cy="338554"/>
          </a:xfrm>
          <a:prstGeom prst="rect">
            <a:avLst/>
          </a:prstGeom>
          <a:noFill/>
        </p:spPr>
        <p:txBody>
          <a:bodyPr wrap="square" rtlCol="0">
            <a:spAutoFit/>
          </a:bodyPr>
          <a:lstStyle/>
          <a:p>
            <a:r>
              <a:rPr lang="en-US" sz="1600" b="1" dirty="0">
                <a:solidFill>
                  <a:schemeClr val="tx1">
                    <a:lumMod val="75000"/>
                    <a:lumOff val="25000"/>
                  </a:schemeClr>
                </a:solidFill>
              </a:rPr>
              <a:t>1. Formulation of Integrity Management Policy and Measures</a:t>
            </a:r>
            <a:endParaRPr lang="th-TH" sz="1600" dirty="0">
              <a:solidFill>
                <a:schemeClr val="tx1">
                  <a:lumMod val="75000"/>
                  <a:lumOff val="25000"/>
                </a:schemeClr>
              </a:solidFill>
            </a:endParaRPr>
          </a:p>
        </p:txBody>
      </p:sp>
      <p:sp>
        <p:nvSpPr>
          <p:cNvPr id="14" name="TextBox 13"/>
          <p:cNvSpPr txBox="1"/>
          <p:nvPr/>
        </p:nvSpPr>
        <p:spPr>
          <a:xfrm>
            <a:off x="563880" y="3230880"/>
            <a:ext cx="5766816" cy="6340197"/>
          </a:xfrm>
          <a:prstGeom prst="rect">
            <a:avLst/>
          </a:prstGeom>
          <a:noFill/>
        </p:spPr>
        <p:txBody>
          <a:bodyPr wrap="square" rtlCol="0">
            <a:spAutoFit/>
          </a:bodyPr>
          <a:lstStyle/>
          <a:p>
            <a:pPr algn="just" fontAlgn="base">
              <a:lnSpc>
                <a:spcPct val="150000"/>
              </a:lnSpc>
            </a:pPr>
            <a:r>
              <a:rPr lang="en-US" sz="1600" dirty="0">
                <a:solidFill>
                  <a:schemeClr val="tx1">
                    <a:lumMod val="65000"/>
                    <a:lumOff val="35000"/>
                  </a:schemeClr>
                </a:solidFill>
              </a:rPr>
              <a:t>Article 1 of TK business philosophy: Honoring the principle of good faith, abiding by an exacting code of professional ethics. The company clearly regulates the practice of this philosophy in the "Professional Code of Ethics," requiring all employees to understand and abide by the professional code of ethics and personal integrity. In addition, the Professional Code of Ethics for Directors explicitly states the need for directors to uphold the principle of good faith and abide by a behavior of professional standards. In order to foster a corporate culture of ethical management and sound development, and offer a reference framework for establishing good commercial practices. The company states the operating procedures, methods, violation penalties, and system of appeal in its Professional Code of Ethics, and provides employee training when encountering conflicts of interest each year in accordance with the provisions in the Professional Code of Ethics.</a:t>
            </a:r>
          </a:p>
          <a:p>
            <a:pPr algn="just" fontAlgn="base">
              <a:lnSpc>
                <a:spcPct val="150000"/>
              </a:lnSpc>
            </a:pPr>
            <a:r>
              <a:rPr lang="en-US" sz="1600" dirty="0">
                <a:solidFill>
                  <a:schemeClr val="tx1">
                    <a:lumMod val="65000"/>
                    <a:lumOff val="35000"/>
                  </a:schemeClr>
                </a:solidFill>
              </a:rPr>
              <a:t> </a:t>
            </a:r>
            <a:endParaRPr lang="th-TH" sz="1600" dirty="0">
              <a:solidFill>
                <a:schemeClr val="tx1">
                  <a:lumMod val="65000"/>
                  <a:lumOff val="35000"/>
                </a:schemeClr>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25" y="742774"/>
            <a:ext cx="1516880" cy="1516880"/>
          </a:xfrm>
          <a:prstGeom prst="rect">
            <a:avLst/>
          </a:prstGeom>
        </p:spPr>
      </p:pic>
      <p:sp>
        <p:nvSpPr>
          <p:cNvPr id="16" name="Rectangle 15"/>
          <p:cNvSpPr/>
          <p:nvPr/>
        </p:nvSpPr>
        <p:spPr>
          <a:xfrm>
            <a:off x="3408219" y="884144"/>
            <a:ext cx="54246" cy="120564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extBox 1"/>
          <p:cNvSpPr txBox="1"/>
          <p:nvPr/>
        </p:nvSpPr>
        <p:spPr>
          <a:xfrm>
            <a:off x="3918857" y="1136856"/>
            <a:ext cx="1959429" cy="523220"/>
          </a:xfrm>
          <a:prstGeom prst="rect">
            <a:avLst/>
          </a:prstGeom>
          <a:noFill/>
          <a:ln>
            <a:solidFill>
              <a:schemeClr val="tx1"/>
            </a:solidFill>
          </a:ln>
        </p:spPr>
        <p:txBody>
          <a:bodyPr wrap="square" rtlCol="0">
            <a:spAutoFit/>
          </a:bodyPr>
          <a:lstStyle/>
          <a:p>
            <a:r>
              <a:rPr lang="en-US" dirty="0"/>
              <a:t>photo</a:t>
            </a:r>
            <a:endParaRPr lang="th-TH" dirty="0"/>
          </a:p>
        </p:txBody>
      </p:sp>
      <p:sp>
        <p:nvSpPr>
          <p:cNvPr id="11" name="Slide Number Placeholder 10"/>
          <p:cNvSpPr>
            <a:spLocks noGrp="1"/>
          </p:cNvSpPr>
          <p:nvPr>
            <p:ph type="sldNum" sz="quarter" idx="12"/>
          </p:nvPr>
        </p:nvSpPr>
        <p:spPr/>
        <p:txBody>
          <a:bodyPr/>
          <a:lstStyle/>
          <a:p>
            <a:r>
              <a:rPr lang="th-TH" dirty="0"/>
              <a:t>13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556" y="884144"/>
            <a:ext cx="2882191" cy="1205641"/>
          </a:xfrm>
          <a:prstGeom prst="rect">
            <a:avLst/>
          </a:prstGeom>
        </p:spPr>
      </p:pic>
    </p:spTree>
    <p:extLst>
      <p:ext uri="{BB962C8B-B14F-4D97-AF65-F5344CB8AC3E}">
        <p14:creationId xmlns:p14="http://schemas.microsoft.com/office/powerpoint/2010/main" val="298084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832" y="890016"/>
            <a:ext cx="5754624" cy="2554545"/>
          </a:xfrm>
          <a:prstGeom prst="rect">
            <a:avLst/>
          </a:prstGeom>
          <a:noFill/>
        </p:spPr>
        <p:txBody>
          <a:bodyPr wrap="square" rtlCol="0">
            <a:spAutoFit/>
          </a:bodyPr>
          <a:lstStyle/>
          <a:p>
            <a:pPr algn="just" fontAlgn="base">
              <a:lnSpc>
                <a:spcPct val="150000"/>
              </a:lnSpc>
            </a:pPr>
            <a:r>
              <a:rPr lang="en-US" sz="1600" dirty="0">
                <a:solidFill>
                  <a:schemeClr val="tx1">
                    <a:lumMod val="65000"/>
                    <a:lumOff val="35000"/>
                  </a:schemeClr>
                </a:solidFill>
              </a:rPr>
              <a:t>The company shall periodically organize training and awareness programs for directors, managers, employees, </a:t>
            </a:r>
            <a:r>
              <a:rPr lang="en-US" sz="1600" dirty="0" err="1">
                <a:solidFill>
                  <a:schemeClr val="tx1">
                    <a:lumMod val="65000"/>
                    <a:lumOff val="35000"/>
                  </a:schemeClr>
                </a:solidFill>
              </a:rPr>
              <a:t>mandataries</a:t>
            </a:r>
            <a:r>
              <a:rPr lang="en-US" sz="1600" dirty="0">
                <a:solidFill>
                  <a:schemeClr val="tx1">
                    <a:lumMod val="65000"/>
                    <a:lumOff val="35000"/>
                  </a:schemeClr>
                </a:solidFill>
              </a:rPr>
              <a:t>, and substantial controllers and shall apply the policies of ethical corporate management when creating its employee performance appraisal system and human resource policies to establish a clear and effective reward and discipline system.</a:t>
            </a:r>
          </a:p>
          <a:p>
            <a:endParaRPr lang="th-TH" sz="1600" dirty="0">
              <a:solidFill>
                <a:schemeClr val="tx1">
                  <a:lumMod val="65000"/>
                  <a:lumOff val="35000"/>
                </a:schemeClr>
              </a:solidFill>
            </a:endParaRPr>
          </a:p>
        </p:txBody>
      </p:sp>
      <p:sp>
        <p:nvSpPr>
          <p:cNvPr id="5" name="Rectangle 4"/>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8" name="TextBox 7"/>
          <p:cNvSpPr txBox="1"/>
          <p:nvPr/>
        </p:nvSpPr>
        <p:spPr>
          <a:xfrm>
            <a:off x="560832" y="3401568"/>
            <a:ext cx="5230368" cy="338554"/>
          </a:xfrm>
          <a:prstGeom prst="rect">
            <a:avLst/>
          </a:prstGeom>
          <a:noFill/>
        </p:spPr>
        <p:txBody>
          <a:bodyPr wrap="square" rtlCol="0">
            <a:spAutoFit/>
          </a:bodyPr>
          <a:lstStyle/>
          <a:p>
            <a:r>
              <a:rPr lang="en-US" sz="1600" b="1" dirty="0">
                <a:solidFill>
                  <a:schemeClr val="tx1">
                    <a:lumMod val="75000"/>
                    <a:lumOff val="25000"/>
                  </a:schemeClr>
                </a:solidFill>
              </a:rPr>
              <a:t>2. The Implementation of Integrity Management</a:t>
            </a:r>
            <a:endParaRPr lang="th-TH" sz="1600" dirty="0">
              <a:solidFill>
                <a:schemeClr val="tx1">
                  <a:lumMod val="75000"/>
                  <a:lumOff val="25000"/>
                </a:schemeClr>
              </a:solidFill>
            </a:endParaRPr>
          </a:p>
        </p:txBody>
      </p:sp>
      <p:sp>
        <p:nvSpPr>
          <p:cNvPr id="9" name="TextBox 8"/>
          <p:cNvSpPr txBox="1"/>
          <p:nvPr/>
        </p:nvSpPr>
        <p:spPr>
          <a:xfrm>
            <a:off x="560832" y="3767328"/>
            <a:ext cx="5754624" cy="6001643"/>
          </a:xfrm>
          <a:prstGeom prst="rect">
            <a:avLst/>
          </a:prstGeom>
          <a:noFill/>
        </p:spPr>
        <p:txBody>
          <a:bodyPr wrap="square" rtlCol="0">
            <a:spAutoFit/>
          </a:bodyPr>
          <a:lstStyle/>
          <a:p>
            <a:pPr algn="just" fontAlgn="base">
              <a:lnSpc>
                <a:spcPct val="150000"/>
              </a:lnSpc>
            </a:pPr>
            <a:r>
              <a:rPr lang="en-US" sz="1600" dirty="0">
                <a:solidFill>
                  <a:schemeClr val="tx1">
                    <a:lumMod val="65000"/>
                    <a:lumOff val="35000"/>
                  </a:schemeClr>
                </a:solidFill>
              </a:rPr>
              <a:t>The company shall adopt a concrete whistle-blowing system and scrupulously operate the system. The whistle-blowing system shall include the following:</a:t>
            </a:r>
          </a:p>
          <a:p>
            <a:pPr marL="285750" lvl="0" indent="-285750" algn="just" fontAlgn="base">
              <a:lnSpc>
                <a:spcPct val="150000"/>
              </a:lnSpc>
              <a:buFont typeface="Arial" panose="020B0604020202020204" pitchFamily="34" charset="0"/>
              <a:buChar char="•"/>
            </a:pPr>
            <a:r>
              <a:rPr lang="en-US" sz="1600" dirty="0">
                <a:solidFill>
                  <a:schemeClr val="tx1">
                    <a:lumMod val="65000"/>
                    <a:lumOff val="35000"/>
                  </a:schemeClr>
                </a:solidFill>
              </a:rPr>
              <a:t>An independent mailbox to allow company insiders and outsiders to submit reports.</a:t>
            </a:r>
          </a:p>
          <a:p>
            <a:pPr marL="285750" lvl="0" indent="-285750" algn="just" fontAlgn="base">
              <a:lnSpc>
                <a:spcPct val="150000"/>
              </a:lnSpc>
              <a:buFont typeface="Arial" panose="020B0604020202020204" pitchFamily="34" charset="0"/>
              <a:buChar char="•"/>
            </a:pPr>
            <a:r>
              <a:rPr lang="en-US" sz="1600" dirty="0">
                <a:solidFill>
                  <a:schemeClr val="tx1">
                    <a:lumMod val="65000"/>
                    <a:lumOff val="35000"/>
                  </a:schemeClr>
                </a:solidFill>
              </a:rPr>
              <a:t>Dedicated personnel or unit appointed to handle whistle-blowing system.</a:t>
            </a:r>
          </a:p>
          <a:p>
            <a:pPr marL="285750" lvl="0" indent="-285750" algn="just" fontAlgn="base">
              <a:lnSpc>
                <a:spcPct val="150000"/>
              </a:lnSpc>
              <a:buFont typeface="Arial" panose="020B0604020202020204" pitchFamily="34" charset="0"/>
              <a:buChar char="•"/>
            </a:pPr>
            <a:r>
              <a:rPr lang="en-US" sz="1600" dirty="0">
                <a:solidFill>
                  <a:schemeClr val="tx1">
                    <a:lumMod val="65000"/>
                    <a:lumOff val="35000"/>
                  </a:schemeClr>
                </a:solidFill>
              </a:rPr>
              <a:t>Documentation of case acceptance, investigation processes, investigation results, and relevant documents. Confidentiality of the identity of whistle-blowers and the content of reported cases.</a:t>
            </a:r>
          </a:p>
          <a:p>
            <a:pPr marL="285750" lvl="0" indent="-285750" algn="just" fontAlgn="base">
              <a:lnSpc>
                <a:spcPct val="150000"/>
              </a:lnSpc>
              <a:buFont typeface="Arial" panose="020B0604020202020204" pitchFamily="34" charset="0"/>
              <a:buChar char="•"/>
            </a:pPr>
            <a:r>
              <a:rPr lang="en-US" sz="1600" dirty="0">
                <a:solidFill>
                  <a:schemeClr val="tx1">
                    <a:lumMod val="65000"/>
                    <a:lumOff val="35000"/>
                  </a:schemeClr>
                </a:solidFill>
              </a:rPr>
              <a:t>Measures for protecting whistle-blowers from inappropriate disciplinary actions due to its whistle-blowing.</a:t>
            </a:r>
          </a:p>
          <a:p>
            <a:pPr marL="285750" lvl="0" indent="-285750" algn="just" fontAlgn="base">
              <a:lnSpc>
                <a:spcPct val="150000"/>
              </a:lnSpc>
              <a:buFont typeface="Arial" panose="020B0604020202020204" pitchFamily="34" charset="0"/>
              <a:buChar char="•"/>
            </a:pPr>
            <a:r>
              <a:rPr lang="en-US" sz="1600" dirty="0">
                <a:solidFill>
                  <a:schemeClr val="tx1">
                    <a:lumMod val="65000"/>
                    <a:lumOff val="35000"/>
                  </a:schemeClr>
                </a:solidFill>
              </a:rPr>
              <a:t>Whistle-blowing incentive measures.</a:t>
            </a:r>
          </a:p>
          <a:p>
            <a:pPr marL="285750" lvl="0" indent="-285750" algn="just" fontAlgn="base">
              <a:lnSpc>
                <a:spcPct val="150000"/>
              </a:lnSpc>
              <a:buFont typeface="Arial" panose="020B0604020202020204" pitchFamily="34" charset="0"/>
              <a:buChar char="•"/>
            </a:pPr>
            <a:endParaRPr lang="en-US" sz="1600" dirty="0">
              <a:solidFill>
                <a:schemeClr val="tx1">
                  <a:lumMod val="65000"/>
                  <a:lumOff val="35000"/>
                </a:schemeClr>
              </a:solidFill>
            </a:endParaRPr>
          </a:p>
          <a:p>
            <a:pPr algn="just">
              <a:lnSpc>
                <a:spcPct val="150000"/>
              </a:lnSpc>
            </a:pPr>
            <a:endParaRPr lang="th-TH" sz="1600" dirty="0">
              <a:solidFill>
                <a:schemeClr val="tx1">
                  <a:lumMod val="65000"/>
                  <a:lumOff val="35000"/>
                </a:schemeClr>
              </a:solidFill>
            </a:endParaRPr>
          </a:p>
        </p:txBody>
      </p:sp>
      <p:sp>
        <p:nvSpPr>
          <p:cNvPr id="10" name="Slide Number Placeholder 9"/>
          <p:cNvSpPr>
            <a:spLocks noGrp="1"/>
          </p:cNvSpPr>
          <p:nvPr>
            <p:ph type="sldNum" sz="quarter" idx="12"/>
          </p:nvPr>
        </p:nvSpPr>
        <p:spPr/>
        <p:txBody>
          <a:bodyPr/>
          <a:lstStyle/>
          <a:p>
            <a:r>
              <a:rPr lang="th-TH" dirty="0"/>
              <a:t>14</a:t>
            </a:r>
          </a:p>
        </p:txBody>
      </p:sp>
    </p:spTree>
    <p:extLst>
      <p:ext uri="{BB962C8B-B14F-4D97-AF65-F5344CB8AC3E}">
        <p14:creationId xmlns:p14="http://schemas.microsoft.com/office/powerpoint/2010/main" val="71641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TextBox 6"/>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8" name="TextBox 7"/>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9" name="Rectangle 8"/>
          <p:cNvSpPr/>
          <p:nvPr/>
        </p:nvSpPr>
        <p:spPr>
          <a:xfrm>
            <a:off x="560832" y="967270"/>
            <a:ext cx="5766816" cy="2308324"/>
          </a:xfrm>
          <a:prstGeom prst="rect">
            <a:avLst/>
          </a:prstGeom>
        </p:spPr>
        <p:txBody>
          <a:bodyPr wrap="square">
            <a:spAutoFit/>
          </a:bodyPr>
          <a:lstStyle/>
          <a:p>
            <a:pPr algn="just" fontAlgn="base">
              <a:lnSpc>
                <a:spcPct val="150000"/>
              </a:lnSpc>
            </a:pPr>
            <a:r>
              <a:rPr lang="en-US" sz="1600" dirty="0">
                <a:solidFill>
                  <a:schemeClr val="tx1">
                    <a:lumMod val="65000"/>
                    <a:lumOff val="35000"/>
                  </a:schemeClr>
                </a:solidFill>
              </a:rPr>
              <a:t>When the Audit Committee receives reports of suspected breaches of ethical corporate management best practice principles, it shall appoint suitable internal or external personnel to establish an investigatory group. The investigatory group shall comply with the principles of fairness and nondisclosure and perform investigations and compile reports to the Audit Committee.</a:t>
            </a:r>
          </a:p>
        </p:txBody>
      </p:sp>
      <p:sp>
        <p:nvSpPr>
          <p:cNvPr id="4" name="Slide Number Placeholder 3"/>
          <p:cNvSpPr>
            <a:spLocks noGrp="1"/>
          </p:cNvSpPr>
          <p:nvPr>
            <p:ph type="sldNum" sz="quarter" idx="12"/>
          </p:nvPr>
        </p:nvSpPr>
        <p:spPr/>
        <p:txBody>
          <a:bodyPr/>
          <a:lstStyle/>
          <a:p>
            <a:r>
              <a:rPr lang="th-TH" dirty="0"/>
              <a:t>15</a:t>
            </a:r>
          </a:p>
        </p:txBody>
      </p:sp>
    </p:spTree>
    <p:extLst>
      <p:ext uri="{BB962C8B-B14F-4D97-AF65-F5344CB8AC3E}">
        <p14:creationId xmlns:p14="http://schemas.microsoft.com/office/powerpoint/2010/main" val="168970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Rectangle 6"/>
          <p:cNvSpPr/>
          <p:nvPr/>
        </p:nvSpPr>
        <p:spPr>
          <a:xfrm>
            <a:off x="580833" y="975360"/>
            <a:ext cx="5709013" cy="1101852"/>
          </a:xfrm>
          <a:prstGeom prst="rect">
            <a:avLst/>
          </a:prstGeom>
          <a:solidFill>
            <a:srgbClr val="F3293C">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60" y="1059530"/>
            <a:ext cx="932338" cy="932338"/>
          </a:xfrm>
          <a:prstGeom prst="rect">
            <a:avLst/>
          </a:prstGeom>
        </p:spPr>
      </p:pic>
      <p:sp>
        <p:nvSpPr>
          <p:cNvPr id="9" name="TextBox 8"/>
          <p:cNvSpPr txBox="1"/>
          <p:nvPr/>
        </p:nvSpPr>
        <p:spPr>
          <a:xfrm>
            <a:off x="1821334" y="1171756"/>
            <a:ext cx="3133344" cy="707886"/>
          </a:xfrm>
          <a:prstGeom prst="rect">
            <a:avLst/>
          </a:prstGeom>
          <a:noFill/>
        </p:spPr>
        <p:txBody>
          <a:bodyPr wrap="square" rtlCol="0">
            <a:spAutoFit/>
          </a:bodyPr>
          <a:lstStyle/>
          <a:p>
            <a:r>
              <a:rPr lang="en-US" sz="2000" dirty="0">
                <a:solidFill>
                  <a:schemeClr val="tx1">
                    <a:lumMod val="75000"/>
                    <a:lumOff val="25000"/>
                  </a:schemeClr>
                </a:solidFill>
                <a:latin typeface="Adobe Gothic Std B" panose="020B0800000000000000" pitchFamily="34" charset="-128"/>
                <a:ea typeface="Adobe Gothic Std B" panose="020B0800000000000000" pitchFamily="34" charset="-128"/>
              </a:rPr>
              <a:t>Human </a:t>
            </a:r>
          </a:p>
          <a:p>
            <a:r>
              <a:rPr lang="en-US" sz="2000" dirty="0">
                <a:solidFill>
                  <a:schemeClr val="tx1">
                    <a:lumMod val="75000"/>
                    <a:lumOff val="25000"/>
                  </a:schemeClr>
                </a:solidFill>
                <a:latin typeface="Adobe Gothic Std B" panose="020B0800000000000000" pitchFamily="34" charset="-128"/>
                <a:ea typeface="Adobe Gothic Std B" panose="020B0800000000000000" pitchFamily="34" charset="-128"/>
              </a:rPr>
              <a:t>Resources</a:t>
            </a:r>
            <a:endParaRPr lang="th-TH" sz="2000" dirty="0">
              <a:solidFill>
                <a:schemeClr val="tx1">
                  <a:lumMod val="75000"/>
                  <a:lumOff val="25000"/>
                </a:schemeClr>
              </a:solidFill>
              <a:latin typeface="Adobe Gothic Std B" panose="020B0800000000000000" pitchFamily="34" charset="-128"/>
              <a:ea typeface="Adobe Gothic Std B" panose="020B0800000000000000" pitchFamily="34" charset="-128"/>
            </a:endParaRPr>
          </a:p>
        </p:txBody>
      </p:sp>
      <p:cxnSp>
        <p:nvCxnSpPr>
          <p:cNvPr id="12" name="Straight Connector 11"/>
          <p:cNvCxnSpPr/>
          <p:nvPr/>
        </p:nvCxnSpPr>
        <p:spPr>
          <a:xfrm>
            <a:off x="559657" y="2615922"/>
            <a:ext cx="576681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83967" y="975361"/>
            <a:ext cx="72000" cy="1101852"/>
          </a:xfrm>
          <a:prstGeom prst="rect">
            <a:avLst/>
          </a:prstGeom>
          <a:solidFill>
            <a:srgbClr val="B3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 name="TextBox 13"/>
          <p:cNvSpPr txBox="1"/>
          <p:nvPr/>
        </p:nvSpPr>
        <p:spPr>
          <a:xfrm>
            <a:off x="560997" y="2631986"/>
            <a:ext cx="4789479" cy="338554"/>
          </a:xfrm>
          <a:prstGeom prst="rect">
            <a:avLst/>
          </a:prstGeom>
          <a:noFill/>
        </p:spPr>
        <p:txBody>
          <a:bodyPr wrap="square" rtlCol="0">
            <a:spAutoFit/>
          </a:bodyPr>
          <a:lstStyle/>
          <a:p>
            <a:endParaRPr lang="th-TH" sz="1600" b="1" dirty="0">
              <a:solidFill>
                <a:schemeClr val="tx1">
                  <a:lumMod val="75000"/>
                  <a:lumOff val="25000"/>
                </a:schemeClr>
              </a:solidFill>
            </a:endParaRPr>
          </a:p>
        </p:txBody>
      </p:sp>
      <p:sp>
        <p:nvSpPr>
          <p:cNvPr id="2" name="TextBox 1"/>
          <p:cNvSpPr txBox="1"/>
          <p:nvPr/>
        </p:nvSpPr>
        <p:spPr>
          <a:xfrm>
            <a:off x="560997" y="2320836"/>
            <a:ext cx="2904516" cy="338554"/>
          </a:xfrm>
          <a:prstGeom prst="rect">
            <a:avLst/>
          </a:prstGeom>
          <a:noFill/>
        </p:spPr>
        <p:txBody>
          <a:bodyPr wrap="square" rtlCol="0">
            <a:spAutoFit/>
          </a:bodyPr>
          <a:lstStyle/>
          <a:p>
            <a:r>
              <a:rPr lang="en-US" sz="1600" b="1" dirty="0">
                <a:solidFill>
                  <a:schemeClr val="tx1">
                    <a:lumMod val="65000"/>
                    <a:lumOff val="35000"/>
                  </a:schemeClr>
                </a:solidFill>
              </a:rPr>
              <a:t>Employee Data</a:t>
            </a:r>
            <a:endParaRPr lang="th-TH" sz="1600" b="1" dirty="0">
              <a:solidFill>
                <a:schemeClr val="tx1">
                  <a:lumMod val="65000"/>
                  <a:lumOff val="35000"/>
                </a:schemeClr>
              </a:solidFill>
            </a:endParaRPr>
          </a:p>
        </p:txBody>
      </p:sp>
      <p:sp>
        <p:nvSpPr>
          <p:cNvPr id="11" name="TextBox 10"/>
          <p:cNvSpPr txBox="1"/>
          <p:nvPr/>
        </p:nvSpPr>
        <p:spPr>
          <a:xfrm>
            <a:off x="560997" y="2680526"/>
            <a:ext cx="5754459" cy="1200329"/>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The total number of employee at Thai – KIN as of March 31, 2017 was approximately 1,300 an increase of approximately 400 from March 31, 2016. </a:t>
            </a:r>
            <a:endParaRPr lang="th-TH" dirty="0">
              <a:solidFill>
                <a:schemeClr val="tx1">
                  <a:lumMod val="65000"/>
                  <a:lumOff val="35000"/>
                </a:schemeClr>
              </a:solidFill>
            </a:endParaRPr>
          </a:p>
        </p:txBody>
      </p:sp>
      <p:sp>
        <p:nvSpPr>
          <p:cNvPr id="15" name="TextBox 14"/>
          <p:cNvSpPr txBox="1"/>
          <p:nvPr/>
        </p:nvSpPr>
        <p:spPr>
          <a:xfrm>
            <a:off x="560997" y="4066357"/>
            <a:ext cx="2904516" cy="338554"/>
          </a:xfrm>
          <a:prstGeom prst="rect">
            <a:avLst/>
          </a:prstGeom>
          <a:noFill/>
        </p:spPr>
        <p:txBody>
          <a:bodyPr wrap="square" rtlCol="0">
            <a:spAutoFit/>
          </a:bodyPr>
          <a:lstStyle/>
          <a:p>
            <a:r>
              <a:rPr lang="en-US" sz="1600" b="1" dirty="0">
                <a:solidFill>
                  <a:schemeClr val="tx1">
                    <a:lumMod val="65000"/>
                    <a:lumOff val="35000"/>
                  </a:schemeClr>
                </a:solidFill>
              </a:rPr>
              <a:t>Diversity</a:t>
            </a:r>
            <a:endParaRPr lang="th-TH" sz="1600" b="1" dirty="0">
              <a:solidFill>
                <a:schemeClr val="tx1">
                  <a:lumMod val="65000"/>
                  <a:lumOff val="35000"/>
                </a:schemeClr>
              </a:solidFill>
            </a:endParaRPr>
          </a:p>
        </p:txBody>
      </p:sp>
      <p:sp>
        <p:nvSpPr>
          <p:cNvPr id="16" name="TextBox 15"/>
          <p:cNvSpPr txBox="1"/>
          <p:nvPr/>
        </p:nvSpPr>
        <p:spPr>
          <a:xfrm>
            <a:off x="560672" y="4435321"/>
            <a:ext cx="5766816" cy="4524315"/>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As a company with a broad global business portfolio encompassing metal casting. Thai – Kin employs individuals of diverse backgrounds, including different nationalities and genders, With it while range of different personnel and businesses. Thai – Kin acted to promote diversity globally by adopting the Diversity Policy; there is no discrimination with regards to </a:t>
            </a:r>
            <a:r>
              <a:rPr lang="en-US" sz="1600" i="1" dirty="0">
                <a:solidFill>
                  <a:schemeClr val="tx1">
                    <a:lumMod val="65000"/>
                    <a:lumOff val="35000"/>
                  </a:schemeClr>
                </a:solidFill>
              </a:rPr>
              <a:t>Workers</a:t>
            </a:r>
            <a:r>
              <a:rPr lang="en-US" sz="1600" dirty="0">
                <a:solidFill>
                  <a:schemeClr val="tx1">
                    <a:lumMod val="65000"/>
                    <a:lumOff val="35000"/>
                  </a:schemeClr>
                </a:solidFill>
              </a:rPr>
              <a:t> based on race, religion, </a:t>
            </a:r>
            <a:r>
              <a:rPr lang="en-US" sz="1600" i="1" dirty="0">
                <a:solidFill>
                  <a:schemeClr val="tx1">
                    <a:lumMod val="65000"/>
                    <a:lumOff val="35000"/>
                  </a:schemeClr>
                </a:solidFill>
              </a:rPr>
              <a:t>gender identity</a:t>
            </a:r>
            <a:r>
              <a:rPr lang="en-US" sz="1600" dirty="0">
                <a:solidFill>
                  <a:schemeClr val="tx1">
                    <a:lumMod val="65000"/>
                    <a:lumOff val="35000"/>
                  </a:schemeClr>
                </a:solidFill>
              </a:rPr>
              <a:t>, marital or family status, age, political affiliation, nationality, physical ability, sexual orientation, ethnicity or any other dimension of their identity during recruitment and employment. All </a:t>
            </a:r>
            <a:r>
              <a:rPr lang="en-US" sz="1600" i="1" dirty="0">
                <a:solidFill>
                  <a:schemeClr val="tx1">
                    <a:lumMod val="65000"/>
                    <a:lumOff val="35000"/>
                  </a:schemeClr>
                </a:solidFill>
              </a:rPr>
              <a:t>Workers</a:t>
            </a:r>
            <a:r>
              <a:rPr lang="en-US" sz="1600" dirty="0">
                <a:solidFill>
                  <a:schemeClr val="tx1">
                    <a:lumMod val="65000"/>
                    <a:lumOff val="35000"/>
                  </a:schemeClr>
                </a:solidFill>
              </a:rPr>
              <a:t>, including contracted and sub – contracted Workers, have equal rights and social benefits, unless legal restrictions apply.</a:t>
            </a:r>
          </a:p>
        </p:txBody>
      </p:sp>
      <p:cxnSp>
        <p:nvCxnSpPr>
          <p:cNvPr id="19" name="Straight Connector 18"/>
          <p:cNvCxnSpPr/>
          <p:nvPr/>
        </p:nvCxnSpPr>
        <p:spPr>
          <a:xfrm>
            <a:off x="548640" y="4404911"/>
            <a:ext cx="576681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3638" y="976362"/>
            <a:ext cx="2836208" cy="1100850"/>
          </a:xfrm>
          <a:prstGeom prst="rect">
            <a:avLst/>
          </a:prstGeom>
        </p:spPr>
      </p:pic>
      <p:sp>
        <p:nvSpPr>
          <p:cNvPr id="17" name="Slide Number Placeholder 16"/>
          <p:cNvSpPr>
            <a:spLocks noGrp="1"/>
          </p:cNvSpPr>
          <p:nvPr>
            <p:ph type="sldNum" sz="quarter" idx="12"/>
          </p:nvPr>
        </p:nvSpPr>
        <p:spPr/>
        <p:txBody>
          <a:bodyPr/>
          <a:lstStyle/>
          <a:p>
            <a:r>
              <a:rPr lang="th-TH" dirty="0"/>
              <a:t>16</a:t>
            </a:r>
          </a:p>
        </p:txBody>
      </p:sp>
    </p:spTree>
    <p:extLst>
      <p:ext uri="{BB962C8B-B14F-4D97-AF65-F5344CB8AC3E}">
        <p14:creationId xmlns:p14="http://schemas.microsoft.com/office/powerpoint/2010/main" val="361240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65483" y="962526"/>
            <a:ext cx="3080502" cy="338554"/>
          </a:xfrm>
          <a:prstGeom prst="rect">
            <a:avLst/>
          </a:prstGeom>
          <a:noFill/>
        </p:spPr>
        <p:txBody>
          <a:bodyPr wrap="square" rtlCol="0">
            <a:spAutoFit/>
          </a:bodyPr>
          <a:lstStyle/>
          <a:p>
            <a:r>
              <a:rPr lang="en-US" sz="1600" b="1" dirty="0">
                <a:solidFill>
                  <a:schemeClr val="tx1">
                    <a:lumMod val="75000"/>
                    <a:lumOff val="25000"/>
                  </a:schemeClr>
                </a:solidFill>
              </a:rPr>
              <a:t>Recruitment</a:t>
            </a:r>
            <a:endParaRPr lang="th-TH" sz="1600" b="1" dirty="0">
              <a:solidFill>
                <a:schemeClr val="tx1">
                  <a:lumMod val="75000"/>
                  <a:lumOff val="25000"/>
                </a:schemeClr>
              </a:solidFill>
            </a:endParaRPr>
          </a:p>
        </p:txBody>
      </p:sp>
      <p:sp>
        <p:nvSpPr>
          <p:cNvPr id="8" name="TextBox 7"/>
          <p:cNvSpPr txBox="1"/>
          <p:nvPr/>
        </p:nvSpPr>
        <p:spPr>
          <a:xfrm>
            <a:off x="565482" y="1505622"/>
            <a:ext cx="5787191"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tx1">
                    <a:lumMod val="75000"/>
                    <a:lumOff val="25000"/>
                  </a:schemeClr>
                </a:solidFill>
              </a:rPr>
              <a:t>Recruitment </a:t>
            </a:r>
            <a:r>
              <a:rPr lang="en-US" sz="1600" b="1" i="1" dirty="0">
                <a:solidFill>
                  <a:schemeClr val="tx1">
                    <a:lumMod val="75000"/>
                    <a:lumOff val="25000"/>
                  </a:schemeClr>
                </a:solidFill>
              </a:rPr>
              <a:t>routines</a:t>
            </a:r>
            <a:r>
              <a:rPr lang="en-US" sz="1600" b="1" dirty="0">
                <a:solidFill>
                  <a:schemeClr val="tx1">
                    <a:lumMod val="75000"/>
                    <a:lumOff val="25000"/>
                  </a:schemeClr>
                </a:solidFill>
              </a:rPr>
              <a:t> and recruitment agents</a:t>
            </a:r>
            <a:endParaRPr lang="th-TH" sz="1600" b="1" dirty="0">
              <a:solidFill>
                <a:schemeClr val="tx1">
                  <a:lumMod val="75000"/>
                  <a:lumOff val="25000"/>
                </a:schemeClr>
              </a:solidFill>
            </a:endParaRPr>
          </a:p>
        </p:txBody>
      </p:sp>
      <p:sp>
        <p:nvSpPr>
          <p:cNvPr id="10" name="TextBox 9"/>
          <p:cNvSpPr txBox="1"/>
          <p:nvPr/>
        </p:nvSpPr>
        <p:spPr>
          <a:xfrm>
            <a:off x="565482" y="1840832"/>
            <a:ext cx="5787191" cy="1569660"/>
          </a:xfrm>
          <a:prstGeom prst="rect">
            <a:avLst/>
          </a:prstGeom>
          <a:noFill/>
        </p:spPr>
        <p:txBody>
          <a:bodyPr wrap="square" rtlCol="0">
            <a:spAutoFit/>
          </a:bodyPr>
          <a:lstStyle/>
          <a:p>
            <a:pPr>
              <a:lnSpc>
                <a:spcPct val="150000"/>
              </a:lnSpc>
            </a:pPr>
            <a:r>
              <a:rPr lang="en-US" sz="1600" dirty="0">
                <a:solidFill>
                  <a:schemeClr val="tx1">
                    <a:lumMod val="65000"/>
                    <a:lumOff val="35000"/>
                  </a:schemeClr>
                </a:solidFill>
              </a:rPr>
              <a:t>All steps taken in the recruitment process and all agents involved in the entire process are identified and documented.</a:t>
            </a:r>
          </a:p>
          <a:p>
            <a:pPr>
              <a:lnSpc>
                <a:spcPct val="150000"/>
              </a:lnSpc>
            </a:pPr>
            <a:r>
              <a:rPr lang="en-US" sz="1600" dirty="0">
                <a:solidFill>
                  <a:schemeClr val="tx1">
                    <a:lumMod val="65000"/>
                    <a:lumOff val="35000"/>
                  </a:schemeClr>
                </a:solidFill>
              </a:rPr>
              <a:t>Any agent recruiting Workers has the legal license to perform such activities.</a:t>
            </a:r>
            <a:endParaRPr lang="th-TH" sz="1600" dirty="0">
              <a:solidFill>
                <a:schemeClr val="tx1">
                  <a:lumMod val="65000"/>
                  <a:lumOff val="35000"/>
                </a:schemeClr>
              </a:solidFill>
            </a:endParaRPr>
          </a:p>
        </p:txBody>
      </p:sp>
      <p:sp>
        <p:nvSpPr>
          <p:cNvPr id="11" name="TextBox 10"/>
          <p:cNvSpPr txBox="1"/>
          <p:nvPr/>
        </p:nvSpPr>
        <p:spPr>
          <a:xfrm>
            <a:off x="565482" y="3561349"/>
            <a:ext cx="4319339"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tx1">
                    <a:lumMod val="75000"/>
                    <a:lumOff val="25000"/>
                  </a:schemeClr>
                </a:solidFill>
              </a:rPr>
              <a:t>Employment contracts</a:t>
            </a:r>
            <a:endParaRPr lang="th-TH" sz="1600" b="1" dirty="0">
              <a:solidFill>
                <a:schemeClr val="tx1">
                  <a:lumMod val="75000"/>
                  <a:lumOff val="25000"/>
                </a:schemeClr>
              </a:solidFill>
            </a:endParaRPr>
          </a:p>
        </p:txBody>
      </p:sp>
      <p:sp>
        <p:nvSpPr>
          <p:cNvPr id="12" name="TextBox 11"/>
          <p:cNvSpPr txBox="1"/>
          <p:nvPr/>
        </p:nvSpPr>
        <p:spPr>
          <a:xfrm>
            <a:off x="565482" y="3899903"/>
            <a:ext cx="5787191" cy="3416320"/>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A written </a:t>
            </a:r>
            <a:r>
              <a:rPr lang="en-US" sz="1600" i="1" dirty="0">
                <a:solidFill>
                  <a:schemeClr val="tx1">
                    <a:lumMod val="65000"/>
                    <a:lumOff val="35000"/>
                  </a:schemeClr>
                </a:solidFill>
              </a:rPr>
              <a:t>employment contract</a:t>
            </a:r>
            <a:r>
              <a:rPr lang="en-US" sz="1600" dirty="0">
                <a:solidFill>
                  <a:schemeClr val="tx1">
                    <a:lumMod val="65000"/>
                    <a:lumOff val="35000"/>
                  </a:schemeClr>
                </a:solidFill>
              </a:rPr>
              <a:t> is signed with each Worker before they start work, which specifics terms of employment in a way understood by Worker.</a:t>
            </a:r>
          </a:p>
          <a:p>
            <a:pPr algn="just">
              <a:lnSpc>
                <a:spcPct val="150000"/>
              </a:lnSpc>
            </a:pPr>
            <a:r>
              <a:rPr lang="en-US" sz="1600" dirty="0">
                <a:solidFill>
                  <a:schemeClr val="tx1">
                    <a:lumMod val="65000"/>
                    <a:lumOff val="35000"/>
                  </a:schemeClr>
                </a:solidFill>
              </a:rPr>
              <a:t>As a minimum the contract includes the name of employer, name of Worker, birth date, position, salary, working hours, overtime compensation, benefit and notice period can instead be described in a </a:t>
            </a:r>
            <a:r>
              <a:rPr lang="en-US" sz="1600" i="1" dirty="0">
                <a:solidFill>
                  <a:schemeClr val="tx1">
                    <a:lumMod val="65000"/>
                    <a:lumOff val="35000"/>
                  </a:schemeClr>
                </a:solidFill>
              </a:rPr>
              <a:t>Workers</a:t>
            </a:r>
            <a:r>
              <a:rPr lang="en-US" sz="1600" dirty="0">
                <a:solidFill>
                  <a:schemeClr val="tx1">
                    <a:lumMod val="65000"/>
                    <a:lumOff val="35000"/>
                  </a:schemeClr>
                </a:solidFill>
              </a:rPr>
              <a:t> Handbook or equivalent.</a:t>
            </a:r>
          </a:p>
          <a:p>
            <a:pPr algn="just">
              <a:lnSpc>
                <a:spcPct val="150000"/>
              </a:lnSpc>
            </a:pPr>
            <a:r>
              <a:rPr lang="en-US" sz="1600" dirty="0">
                <a:solidFill>
                  <a:schemeClr val="tx1">
                    <a:lumMod val="65000"/>
                    <a:lumOff val="35000"/>
                  </a:schemeClr>
                </a:solidFill>
              </a:rPr>
              <a:t>If the </a:t>
            </a:r>
            <a:r>
              <a:rPr lang="en-US" sz="1600" i="1" dirty="0">
                <a:solidFill>
                  <a:schemeClr val="tx1">
                    <a:lumMod val="65000"/>
                    <a:lumOff val="35000"/>
                  </a:schemeClr>
                </a:solidFill>
              </a:rPr>
              <a:t>employment contract </a:t>
            </a:r>
            <a:r>
              <a:rPr lang="en-US" sz="1600" dirty="0">
                <a:solidFill>
                  <a:schemeClr val="tx1">
                    <a:lumMod val="65000"/>
                    <a:lumOff val="35000"/>
                  </a:schemeClr>
                </a:solidFill>
              </a:rPr>
              <a:t>is terminated according to agreed notice period there are no wage deduction for </a:t>
            </a:r>
            <a:r>
              <a:rPr lang="en-US" sz="1600" i="1" dirty="0">
                <a:solidFill>
                  <a:schemeClr val="tx1">
                    <a:lumMod val="65000"/>
                    <a:lumOff val="35000"/>
                  </a:schemeClr>
                </a:solidFill>
              </a:rPr>
              <a:t>Workers</a:t>
            </a:r>
            <a:r>
              <a:rPr lang="en-US" sz="1600" dirty="0">
                <a:solidFill>
                  <a:schemeClr val="tx1">
                    <a:lumMod val="65000"/>
                    <a:lumOff val="35000"/>
                  </a:schemeClr>
                </a:solidFill>
              </a:rPr>
              <a:t> who leave.</a:t>
            </a:r>
          </a:p>
        </p:txBody>
      </p:sp>
      <p:cxnSp>
        <p:nvCxnSpPr>
          <p:cNvPr id="14" name="Straight Connector 13"/>
          <p:cNvCxnSpPr/>
          <p:nvPr/>
        </p:nvCxnSpPr>
        <p:spPr>
          <a:xfrm>
            <a:off x="565482" y="1337176"/>
            <a:ext cx="5787191"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r>
              <a:rPr lang="th-TH" dirty="0"/>
              <a:t>19</a:t>
            </a:r>
          </a:p>
        </p:txBody>
      </p:sp>
    </p:spTree>
    <p:extLst>
      <p:ext uri="{BB962C8B-B14F-4D97-AF65-F5344CB8AC3E}">
        <p14:creationId xmlns:p14="http://schemas.microsoft.com/office/powerpoint/2010/main" val="302111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th-TH" dirty="0"/>
              <a:t>1</a:t>
            </a:r>
          </a:p>
        </p:txBody>
      </p:sp>
      <p:sp>
        <p:nvSpPr>
          <p:cNvPr id="5" name="Rectangle 4"/>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8" name="TextBox 7"/>
          <p:cNvSpPr txBox="1"/>
          <p:nvPr/>
        </p:nvSpPr>
        <p:spPr>
          <a:xfrm>
            <a:off x="570019" y="931017"/>
            <a:ext cx="2351314" cy="338554"/>
          </a:xfrm>
          <a:prstGeom prst="rect">
            <a:avLst/>
          </a:prstGeom>
          <a:noFill/>
        </p:spPr>
        <p:txBody>
          <a:bodyPr wrap="square" rtlCol="0">
            <a:spAutoFit/>
          </a:bodyPr>
          <a:lstStyle/>
          <a:p>
            <a:r>
              <a:rPr lang="en-US" sz="1600" b="1" dirty="0">
                <a:solidFill>
                  <a:schemeClr val="tx1">
                    <a:lumMod val="75000"/>
                    <a:lumOff val="25000"/>
                  </a:schemeClr>
                </a:solidFill>
              </a:rPr>
              <a:t>Index</a:t>
            </a:r>
            <a:endParaRPr lang="th-TH" sz="1600" b="1" dirty="0">
              <a:solidFill>
                <a:schemeClr val="tx1">
                  <a:lumMod val="75000"/>
                  <a:lumOff val="25000"/>
                </a:schemeClr>
              </a:solidFill>
            </a:endParaRPr>
          </a:p>
        </p:txBody>
      </p:sp>
      <p:sp>
        <p:nvSpPr>
          <p:cNvPr id="9" name="TextBox 8"/>
          <p:cNvSpPr txBox="1"/>
          <p:nvPr/>
        </p:nvSpPr>
        <p:spPr>
          <a:xfrm>
            <a:off x="831269" y="1517015"/>
            <a:ext cx="5735782" cy="338554"/>
          </a:xfrm>
          <a:prstGeom prst="rect">
            <a:avLst/>
          </a:prstGeom>
          <a:noFill/>
        </p:spPr>
        <p:txBody>
          <a:bodyPr wrap="square" rtlCol="0">
            <a:spAutoFit/>
          </a:bodyPr>
          <a:lstStyle/>
          <a:p>
            <a:r>
              <a:rPr lang="en-US" sz="1600" b="1" dirty="0">
                <a:solidFill>
                  <a:schemeClr val="tx1">
                    <a:lumMod val="75000"/>
                    <a:lumOff val="25000"/>
                  </a:schemeClr>
                </a:solidFill>
              </a:rPr>
              <a:t>About CSR Reporting </a:t>
            </a:r>
            <a:r>
              <a:rPr lang="en-US" sz="1600" dirty="0">
                <a:solidFill>
                  <a:schemeClr val="tx1">
                    <a:lumMod val="75000"/>
                    <a:lumOff val="25000"/>
                  </a:schemeClr>
                </a:solidFill>
              </a:rPr>
              <a:t>   </a:t>
            </a:r>
            <a:r>
              <a:rPr lang="en-US" sz="1600" b="1" dirty="0">
                <a:solidFill>
                  <a:schemeClr val="tx1">
                    <a:lumMod val="75000"/>
                    <a:lumOff val="25000"/>
                  </a:schemeClr>
                </a:solidFill>
              </a:rPr>
              <a:t>...................................................   2</a:t>
            </a:r>
            <a:endParaRPr lang="th-TH" sz="1600" b="1" dirty="0">
              <a:solidFill>
                <a:schemeClr val="tx1">
                  <a:lumMod val="75000"/>
                  <a:lumOff val="25000"/>
                </a:schemeClr>
              </a:solidFill>
            </a:endParaRPr>
          </a:p>
        </p:txBody>
      </p:sp>
      <p:sp>
        <p:nvSpPr>
          <p:cNvPr id="10" name="TextBox 9"/>
          <p:cNvSpPr txBox="1"/>
          <p:nvPr/>
        </p:nvSpPr>
        <p:spPr>
          <a:xfrm>
            <a:off x="831269" y="1995050"/>
            <a:ext cx="5735782" cy="338554"/>
          </a:xfrm>
          <a:prstGeom prst="rect">
            <a:avLst/>
          </a:prstGeom>
          <a:noFill/>
        </p:spPr>
        <p:txBody>
          <a:bodyPr wrap="square" rtlCol="0">
            <a:spAutoFit/>
          </a:bodyPr>
          <a:lstStyle/>
          <a:p>
            <a:r>
              <a:rPr lang="en-US" sz="1600" b="1" dirty="0">
                <a:solidFill>
                  <a:schemeClr val="tx1">
                    <a:lumMod val="75000"/>
                    <a:lumOff val="25000"/>
                  </a:schemeClr>
                </a:solidFill>
              </a:rPr>
              <a:t>Management Message     …………………………………………….     3</a:t>
            </a:r>
            <a:endParaRPr lang="th-TH" sz="1600" b="1" dirty="0">
              <a:solidFill>
                <a:schemeClr val="tx1">
                  <a:lumMod val="75000"/>
                  <a:lumOff val="25000"/>
                </a:schemeClr>
              </a:solidFill>
            </a:endParaRPr>
          </a:p>
        </p:txBody>
      </p:sp>
      <p:sp>
        <p:nvSpPr>
          <p:cNvPr id="11" name="TextBox 10"/>
          <p:cNvSpPr txBox="1"/>
          <p:nvPr/>
        </p:nvSpPr>
        <p:spPr>
          <a:xfrm>
            <a:off x="831269" y="2493807"/>
            <a:ext cx="5735782" cy="338554"/>
          </a:xfrm>
          <a:prstGeom prst="rect">
            <a:avLst/>
          </a:prstGeom>
          <a:noFill/>
        </p:spPr>
        <p:txBody>
          <a:bodyPr wrap="square" rtlCol="0">
            <a:spAutoFit/>
          </a:bodyPr>
          <a:lstStyle/>
          <a:p>
            <a:r>
              <a:rPr lang="en-US" sz="1600" b="1" dirty="0">
                <a:solidFill>
                  <a:schemeClr val="tx1">
                    <a:lumMod val="75000"/>
                    <a:lumOff val="25000"/>
                  </a:schemeClr>
                </a:solidFill>
              </a:rPr>
              <a:t>CSR at Thai – Kin    ………………………………………………………     4</a:t>
            </a:r>
            <a:endParaRPr lang="th-TH" sz="1600" b="1" dirty="0">
              <a:solidFill>
                <a:schemeClr val="tx1">
                  <a:lumMod val="75000"/>
                  <a:lumOff val="25000"/>
                </a:schemeClr>
              </a:solidFill>
            </a:endParaRPr>
          </a:p>
        </p:txBody>
      </p:sp>
      <p:sp>
        <p:nvSpPr>
          <p:cNvPr id="12" name="TextBox 11"/>
          <p:cNvSpPr txBox="1"/>
          <p:nvPr/>
        </p:nvSpPr>
        <p:spPr>
          <a:xfrm>
            <a:off x="831269" y="2873824"/>
            <a:ext cx="5735782" cy="1862048"/>
          </a:xfrm>
          <a:prstGeom prst="rect">
            <a:avLst/>
          </a:prstGeom>
          <a:noFill/>
        </p:spPr>
        <p:txBody>
          <a:bodyPr wrap="square" rtlCol="0">
            <a:spAutoFit/>
          </a:bodyPr>
          <a:lstStyle/>
          <a:p>
            <a:pPr>
              <a:lnSpc>
                <a:spcPct val="150000"/>
              </a:lnSpc>
            </a:pPr>
            <a:r>
              <a:rPr lang="en-US" sz="1600" b="1" dirty="0">
                <a:solidFill>
                  <a:schemeClr val="tx1">
                    <a:lumMod val="75000"/>
                    <a:lumOff val="25000"/>
                  </a:schemeClr>
                </a:solidFill>
              </a:rPr>
              <a:t>Corporate Governance    …………………………………………….      8</a:t>
            </a:r>
          </a:p>
          <a:p>
            <a:pPr marL="285750" indent="-285750">
              <a:lnSpc>
                <a:spcPct val="150000"/>
              </a:lnSpc>
              <a:buFontTx/>
              <a:buChar char="-"/>
            </a:pPr>
            <a:r>
              <a:rPr lang="en-US" sz="1400" dirty="0">
                <a:solidFill>
                  <a:schemeClr val="tx1">
                    <a:lumMod val="65000"/>
                    <a:lumOff val="35000"/>
                  </a:schemeClr>
                </a:solidFill>
              </a:rPr>
              <a:t>Corporate Strategy, Business Philosophy and Other Policies ...    8</a:t>
            </a:r>
          </a:p>
          <a:p>
            <a:pPr marL="285750" indent="-285750">
              <a:buFontTx/>
              <a:buChar char="-"/>
            </a:pPr>
            <a:r>
              <a:rPr lang="en-US" sz="1400" dirty="0">
                <a:solidFill>
                  <a:schemeClr val="tx1">
                    <a:lumMod val="65000"/>
                    <a:lumOff val="35000"/>
                  </a:schemeClr>
                </a:solidFill>
              </a:rPr>
              <a:t>Become a trusted strategic partner    …………………………………..      9</a:t>
            </a:r>
          </a:p>
          <a:p>
            <a:pPr marL="285750" indent="-285750">
              <a:buFontTx/>
              <a:buChar char="-"/>
            </a:pPr>
            <a:r>
              <a:rPr lang="en-US" sz="1400" dirty="0">
                <a:solidFill>
                  <a:schemeClr val="tx1">
                    <a:lumMod val="65000"/>
                    <a:lumOff val="35000"/>
                  </a:schemeClr>
                </a:solidFill>
              </a:rPr>
              <a:t>The Audit Committee    ……………………………………………………...      10</a:t>
            </a:r>
          </a:p>
          <a:p>
            <a:pPr marL="285750" indent="-285750">
              <a:buFontTx/>
              <a:buChar char="-"/>
            </a:pPr>
            <a:r>
              <a:rPr lang="en-US" sz="1400" dirty="0">
                <a:solidFill>
                  <a:schemeClr val="tx1">
                    <a:lumMod val="65000"/>
                    <a:lumOff val="35000"/>
                  </a:schemeClr>
                </a:solidFill>
              </a:rPr>
              <a:t>The remuneration Committee    ……………………………………...…      11</a:t>
            </a:r>
          </a:p>
          <a:p>
            <a:pPr marL="285750" indent="-285750">
              <a:buFontTx/>
              <a:buChar char="-"/>
            </a:pPr>
            <a:r>
              <a:rPr lang="en-US" sz="1400" dirty="0">
                <a:solidFill>
                  <a:schemeClr val="tx1">
                    <a:lumMod val="65000"/>
                    <a:lumOff val="35000"/>
                  </a:schemeClr>
                </a:solidFill>
              </a:rPr>
              <a:t>Internal Audit    ………………………………………………………………...       12 </a:t>
            </a:r>
          </a:p>
          <a:p>
            <a:pPr marL="285750" indent="-285750">
              <a:buFontTx/>
              <a:buChar char="-"/>
            </a:pPr>
            <a:endParaRPr lang="th-TH" sz="1400" dirty="0"/>
          </a:p>
        </p:txBody>
      </p:sp>
      <p:sp>
        <p:nvSpPr>
          <p:cNvPr id="13" name="TextBox 12"/>
          <p:cNvSpPr txBox="1"/>
          <p:nvPr/>
        </p:nvSpPr>
        <p:spPr>
          <a:xfrm>
            <a:off x="831269" y="4571687"/>
            <a:ext cx="5377275" cy="784830"/>
          </a:xfrm>
          <a:prstGeom prst="rect">
            <a:avLst/>
          </a:prstGeom>
          <a:noFill/>
        </p:spPr>
        <p:txBody>
          <a:bodyPr wrap="square" rtlCol="0">
            <a:spAutoFit/>
          </a:bodyPr>
          <a:lstStyle/>
          <a:p>
            <a:pPr>
              <a:lnSpc>
                <a:spcPct val="150000"/>
              </a:lnSpc>
            </a:pPr>
            <a:r>
              <a:rPr lang="en-US" sz="1600" b="1" dirty="0">
                <a:solidFill>
                  <a:schemeClr val="tx1">
                    <a:lumMod val="75000"/>
                    <a:lumOff val="25000"/>
                  </a:schemeClr>
                </a:solidFill>
              </a:rPr>
              <a:t>Ethics and Compliance     ……………………………………………    13</a:t>
            </a:r>
          </a:p>
          <a:p>
            <a:pPr marL="285750" indent="-285750">
              <a:lnSpc>
                <a:spcPct val="150000"/>
              </a:lnSpc>
              <a:buFontTx/>
              <a:buChar char="-"/>
            </a:pPr>
            <a:r>
              <a:rPr lang="en-US" sz="1400" dirty="0">
                <a:solidFill>
                  <a:schemeClr val="tx1">
                    <a:lumMod val="65000"/>
                    <a:lumOff val="35000"/>
                  </a:schemeClr>
                </a:solidFill>
              </a:rPr>
              <a:t>Corporate Integrity Management     …………………………………..      13</a:t>
            </a:r>
          </a:p>
        </p:txBody>
      </p:sp>
      <p:sp>
        <p:nvSpPr>
          <p:cNvPr id="14" name="TextBox 13"/>
          <p:cNvSpPr txBox="1"/>
          <p:nvPr/>
        </p:nvSpPr>
        <p:spPr>
          <a:xfrm>
            <a:off x="831269" y="5427016"/>
            <a:ext cx="5735782" cy="1969770"/>
          </a:xfrm>
          <a:prstGeom prst="rect">
            <a:avLst/>
          </a:prstGeom>
          <a:noFill/>
        </p:spPr>
        <p:txBody>
          <a:bodyPr wrap="square" rtlCol="0">
            <a:spAutoFit/>
          </a:bodyPr>
          <a:lstStyle/>
          <a:p>
            <a:pPr>
              <a:lnSpc>
                <a:spcPct val="150000"/>
              </a:lnSpc>
            </a:pPr>
            <a:r>
              <a:rPr lang="en-US" sz="1600" b="1" dirty="0">
                <a:solidFill>
                  <a:schemeClr val="tx1">
                    <a:lumMod val="75000"/>
                    <a:lumOff val="25000"/>
                  </a:schemeClr>
                </a:solidFill>
              </a:rPr>
              <a:t>Human resources     …………………………………………………..     18</a:t>
            </a:r>
          </a:p>
          <a:p>
            <a:pPr marL="285750" indent="-285750">
              <a:buFontTx/>
              <a:buChar char="-"/>
            </a:pPr>
            <a:r>
              <a:rPr lang="en-US" sz="1400" dirty="0">
                <a:solidFill>
                  <a:schemeClr val="tx1">
                    <a:lumMod val="65000"/>
                    <a:lumOff val="35000"/>
                  </a:schemeClr>
                </a:solidFill>
              </a:rPr>
              <a:t>Employee Data      .…………………………………………………………….       18</a:t>
            </a:r>
          </a:p>
          <a:p>
            <a:pPr marL="285750" indent="-285750">
              <a:buFontTx/>
              <a:buChar char="-"/>
            </a:pPr>
            <a:r>
              <a:rPr lang="en-US" sz="1400" dirty="0">
                <a:solidFill>
                  <a:schemeClr val="tx1">
                    <a:lumMod val="65000"/>
                    <a:lumOff val="35000"/>
                  </a:schemeClr>
                </a:solidFill>
              </a:rPr>
              <a:t>Diversity     .……………………………………………………………………….       18</a:t>
            </a:r>
          </a:p>
          <a:p>
            <a:pPr marL="285750" indent="-285750">
              <a:buFontTx/>
              <a:buChar char="-"/>
            </a:pPr>
            <a:r>
              <a:rPr lang="en-US" sz="1400" dirty="0">
                <a:solidFill>
                  <a:schemeClr val="tx1">
                    <a:lumMod val="65000"/>
                    <a:lumOff val="35000"/>
                  </a:schemeClr>
                </a:solidFill>
              </a:rPr>
              <a:t>Recruitment     ……………..…………………………………………………..       19</a:t>
            </a:r>
          </a:p>
          <a:p>
            <a:pPr marL="285750" indent="-285750">
              <a:buFontTx/>
              <a:buChar char="-"/>
            </a:pPr>
            <a:r>
              <a:rPr lang="en-US" sz="1400" dirty="0">
                <a:solidFill>
                  <a:schemeClr val="tx1">
                    <a:lumMod val="65000"/>
                    <a:lumOff val="35000"/>
                  </a:schemeClr>
                </a:solidFill>
              </a:rPr>
              <a:t>Employment contracts     ……………………………………………..….        19</a:t>
            </a:r>
          </a:p>
          <a:p>
            <a:pPr marL="285750" indent="-285750">
              <a:buFontTx/>
              <a:buChar char="-"/>
            </a:pPr>
            <a:r>
              <a:rPr lang="en-US" sz="1400" dirty="0">
                <a:solidFill>
                  <a:schemeClr val="tx1">
                    <a:lumMod val="65000"/>
                    <a:lumOff val="35000"/>
                  </a:schemeClr>
                </a:solidFill>
              </a:rPr>
              <a:t>Training and Talent Development     …………………………………        20</a:t>
            </a:r>
          </a:p>
          <a:p>
            <a:pPr marL="285750" indent="-285750">
              <a:buFontTx/>
              <a:buChar char="-"/>
            </a:pPr>
            <a:r>
              <a:rPr lang="en-US" sz="1400" dirty="0">
                <a:solidFill>
                  <a:schemeClr val="tx1">
                    <a:lumMod val="65000"/>
                    <a:lumOff val="35000"/>
                  </a:schemeClr>
                </a:solidFill>
              </a:rPr>
              <a:t>Communication     ……………………………………………………………         22</a:t>
            </a:r>
          </a:p>
          <a:p>
            <a:pPr marL="285750" indent="-285750">
              <a:buFontTx/>
              <a:buChar char="-"/>
            </a:pPr>
            <a:r>
              <a:rPr lang="en-US" sz="1400" dirty="0">
                <a:solidFill>
                  <a:schemeClr val="tx1">
                    <a:lumMod val="65000"/>
                    <a:lumOff val="35000"/>
                  </a:schemeClr>
                </a:solidFill>
              </a:rPr>
              <a:t>Occupational Health and Safety      …………………………………..        24        </a:t>
            </a:r>
          </a:p>
        </p:txBody>
      </p:sp>
      <p:sp>
        <p:nvSpPr>
          <p:cNvPr id="15" name="TextBox 14"/>
          <p:cNvSpPr txBox="1"/>
          <p:nvPr/>
        </p:nvSpPr>
        <p:spPr>
          <a:xfrm>
            <a:off x="831269" y="7647702"/>
            <a:ext cx="5735782" cy="338554"/>
          </a:xfrm>
          <a:prstGeom prst="rect">
            <a:avLst/>
          </a:prstGeom>
          <a:noFill/>
        </p:spPr>
        <p:txBody>
          <a:bodyPr wrap="square" rtlCol="0">
            <a:spAutoFit/>
          </a:bodyPr>
          <a:lstStyle/>
          <a:p>
            <a:r>
              <a:rPr lang="en-US" sz="1600" b="1" dirty="0">
                <a:solidFill>
                  <a:schemeClr val="tx1">
                    <a:lumMod val="65000"/>
                    <a:lumOff val="35000"/>
                  </a:schemeClr>
                </a:solidFill>
              </a:rPr>
              <a:t>Environment      ..………………………………………………………      27</a:t>
            </a:r>
            <a:endParaRPr lang="th-TH" sz="1600" b="1" dirty="0">
              <a:solidFill>
                <a:schemeClr val="tx1">
                  <a:lumMod val="65000"/>
                  <a:lumOff val="35000"/>
                </a:schemeClr>
              </a:solidFill>
            </a:endParaRPr>
          </a:p>
        </p:txBody>
      </p:sp>
      <p:sp>
        <p:nvSpPr>
          <p:cNvPr id="16" name="TextBox 15"/>
          <p:cNvSpPr txBox="1"/>
          <p:nvPr/>
        </p:nvSpPr>
        <p:spPr>
          <a:xfrm>
            <a:off x="831269" y="8277097"/>
            <a:ext cx="5735782" cy="338554"/>
          </a:xfrm>
          <a:prstGeom prst="rect">
            <a:avLst/>
          </a:prstGeom>
          <a:noFill/>
        </p:spPr>
        <p:txBody>
          <a:bodyPr wrap="square" rtlCol="0">
            <a:spAutoFit/>
          </a:bodyPr>
          <a:lstStyle/>
          <a:p>
            <a:r>
              <a:rPr lang="en-US" sz="1600" b="1" dirty="0">
                <a:solidFill>
                  <a:schemeClr val="tx1">
                    <a:lumMod val="65000"/>
                    <a:lumOff val="35000"/>
                  </a:schemeClr>
                </a:solidFill>
              </a:rPr>
              <a:t>Community Engagement     ……………………………………….     29</a:t>
            </a:r>
            <a:endParaRPr lang="th-TH" sz="1600" b="1" dirty="0">
              <a:solidFill>
                <a:schemeClr val="tx1">
                  <a:lumMod val="65000"/>
                  <a:lumOff val="35000"/>
                </a:schemeClr>
              </a:solidFill>
            </a:endParaRPr>
          </a:p>
        </p:txBody>
      </p:sp>
    </p:spTree>
    <p:extLst>
      <p:ext uri="{BB962C8B-B14F-4D97-AF65-F5344CB8AC3E}">
        <p14:creationId xmlns:p14="http://schemas.microsoft.com/office/powerpoint/2010/main" val="2040154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65485" y="1010656"/>
            <a:ext cx="4307305" cy="338554"/>
          </a:xfrm>
          <a:prstGeom prst="rect">
            <a:avLst/>
          </a:prstGeom>
          <a:noFill/>
        </p:spPr>
        <p:txBody>
          <a:bodyPr wrap="square" rtlCol="0">
            <a:spAutoFit/>
          </a:bodyPr>
          <a:lstStyle/>
          <a:p>
            <a:r>
              <a:rPr lang="en-US" sz="1600" b="1" dirty="0">
                <a:solidFill>
                  <a:schemeClr val="tx1">
                    <a:lumMod val="75000"/>
                    <a:lumOff val="25000"/>
                  </a:schemeClr>
                </a:solidFill>
              </a:rPr>
              <a:t>Training and Talent Development</a:t>
            </a:r>
            <a:endParaRPr lang="th-TH" sz="1600" b="1" dirty="0">
              <a:solidFill>
                <a:schemeClr val="tx1">
                  <a:lumMod val="75000"/>
                  <a:lumOff val="25000"/>
                </a:schemeClr>
              </a:solidFill>
            </a:endParaRPr>
          </a:p>
        </p:txBody>
      </p:sp>
      <p:sp>
        <p:nvSpPr>
          <p:cNvPr id="8" name="TextBox 7"/>
          <p:cNvSpPr txBox="1"/>
          <p:nvPr/>
        </p:nvSpPr>
        <p:spPr>
          <a:xfrm>
            <a:off x="553453" y="1478543"/>
            <a:ext cx="5751094" cy="3046988"/>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The development and vitality of its employees drive Thai – Kin’s dynamic growth. Thai – Kin recognizes its people as its most important management asset and the growth of its people as a crucial aspect of its management foundation. Thai – Kin strives to further enhanced motivation and encourage personal growth for as employees through on-the-job learning, as well as through access to a variety of programs designed to enhance individual abilities and skills and tailored to local needs.</a:t>
            </a:r>
            <a:endParaRPr lang="th-TH" sz="1600" dirty="0">
              <a:solidFill>
                <a:schemeClr val="tx1">
                  <a:lumMod val="65000"/>
                  <a:lumOff val="35000"/>
                </a:schemeClr>
              </a:solidFill>
            </a:endParaRPr>
          </a:p>
        </p:txBody>
      </p:sp>
      <p:cxnSp>
        <p:nvCxnSpPr>
          <p:cNvPr id="12" name="Straight Connector 11"/>
          <p:cNvCxnSpPr/>
          <p:nvPr/>
        </p:nvCxnSpPr>
        <p:spPr>
          <a:xfrm>
            <a:off x="553453" y="1380283"/>
            <a:ext cx="575109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 y="5557260"/>
            <a:ext cx="6872371" cy="3416052"/>
          </a:xfrm>
          <a:prstGeom prst="rect">
            <a:avLst/>
          </a:prstGeom>
        </p:spPr>
      </p:pic>
      <p:sp>
        <p:nvSpPr>
          <p:cNvPr id="9" name="Slide Number Placeholder 8"/>
          <p:cNvSpPr>
            <a:spLocks noGrp="1"/>
          </p:cNvSpPr>
          <p:nvPr>
            <p:ph type="sldNum" sz="quarter" idx="12"/>
          </p:nvPr>
        </p:nvSpPr>
        <p:spPr/>
        <p:txBody>
          <a:bodyPr/>
          <a:lstStyle/>
          <a:p>
            <a:r>
              <a:rPr lang="th-TH" dirty="0"/>
              <a:t>20</a:t>
            </a:r>
          </a:p>
        </p:txBody>
      </p:sp>
    </p:spTree>
    <p:extLst>
      <p:ext uri="{BB962C8B-B14F-4D97-AF65-F5344CB8AC3E}">
        <p14:creationId xmlns:p14="http://schemas.microsoft.com/office/powerpoint/2010/main" val="290778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086576" y="9332308"/>
            <a:ext cx="1543050" cy="527403"/>
          </a:xfrm>
        </p:spPr>
        <p:txBody>
          <a:bodyPr/>
          <a:lstStyle/>
          <a:p>
            <a:r>
              <a:rPr lang="en-US" dirty="0"/>
              <a:t>21</a:t>
            </a:r>
            <a:endParaRPr lang="th-TH" dirty="0"/>
          </a:p>
        </p:txBody>
      </p:sp>
      <p:sp>
        <p:nvSpPr>
          <p:cNvPr id="7" name="Rectangle 6"/>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Box 7"/>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418" y="6371041"/>
            <a:ext cx="5272189" cy="283006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18" y="897691"/>
            <a:ext cx="5272189" cy="313490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183" y="4183950"/>
            <a:ext cx="3599847" cy="203238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7552" y="4183950"/>
            <a:ext cx="2683761" cy="2055519"/>
          </a:xfrm>
          <a:prstGeom prst="rect">
            <a:avLst/>
          </a:prstGeom>
        </p:spPr>
      </p:pic>
      <p:sp>
        <p:nvSpPr>
          <p:cNvPr id="18" name="TextBox 17"/>
          <p:cNvSpPr txBox="1"/>
          <p:nvPr/>
        </p:nvSpPr>
        <p:spPr>
          <a:xfrm>
            <a:off x="504331" y="9332308"/>
            <a:ext cx="5597276" cy="461665"/>
          </a:xfrm>
          <a:prstGeom prst="rect">
            <a:avLst/>
          </a:prstGeom>
          <a:noFill/>
        </p:spPr>
        <p:txBody>
          <a:bodyPr wrap="square" rtlCol="0">
            <a:spAutoFit/>
          </a:bodyPr>
          <a:lstStyle/>
          <a:p>
            <a:r>
              <a:rPr lang="en-US" sz="1200" dirty="0"/>
              <a:t>Child Product Safety Workshop, Thai – Kin top management with staffs participated in the workshop together.      </a:t>
            </a:r>
            <a:endParaRPr lang="th-TH" sz="1200" dirty="0"/>
          </a:p>
        </p:txBody>
      </p:sp>
    </p:spTree>
    <p:extLst>
      <p:ext uri="{BB962C8B-B14F-4D97-AF65-F5344CB8AC3E}">
        <p14:creationId xmlns:p14="http://schemas.microsoft.com/office/powerpoint/2010/main" val="236974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77517" y="880020"/>
            <a:ext cx="4307305" cy="338554"/>
          </a:xfrm>
          <a:prstGeom prst="rect">
            <a:avLst/>
          </a:prstGeom>
          <a:noFill/>
        </p:spPr>
        <p:txBody>
          <a:bodyPr wrap="square" rtlCol="0">
            <a:spAutoFit/>
          </a:bodyPr>
          <a:lstStyle/>
          <a:p>
            <a:r>
              <a:rPr lang="en-US" sz="1600" b="1" dirty="0">
                <a:solidFill>
                  <a:schemeClr val="tx1">
                    <a:lumMod val="75000"/>
                    <a:lumOff val="25000"/>
                  </a:schemeClr>
                </a:solidFill>
              </a:rPr>
              <a:t>Communication</a:t>
            </a:r>
            <a:endParaRPr lang="th-TH" sz="1600" b="1" dirty="0">
              <a:solidFill>
                <a:schemeClr val="tx1">
                  <a:lumMod val="75000"/>
                  <a:lumOff val="25000"/>
                </a:schemeClr>
              </a:solidFill>
            </a:endParaRPr>
          </a:p>
        </p:txBody>
      </p:sp>
      <p:sp>
        <p:nvSpPr>
          <p:cNvPr id="8" name="TextBox 7"/>
          <p:cNvSpPr txBox="1"/>
          <p:nvPr/>
        </p:nvSpPr>
        <p:spPr>
          <a:xfrm>
            <a:off x="577517" y="1303003"/>
            <a:ext cx="5727030" cy="5262979"/>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Thai – Kin is committed to a productive and satisfying work environment that operates efficiently and effectively. Our company believes clear, respectful, accurate, coordinated and timely workplace communication between the Management Committee, Coordinator, and worker is very important. This policy is intended to provide a framework for good communication within the work environment of the [Thai - Kin]. The purpose is to ensure Management Committee members, Coordinator, and workers are well informed, understand how the company operates, support each other, carry out their daily tasks efficiently and effectively, and are focused on the issues we are dealing with and the strategic vision it is working towards. The policy applies to workplace communication between Management Committee members, Coordinator and workers. </a:t>
            </a:r>
            <a:endParaRPr lang="th-TH" sz="1600" dirty="0">
              <a:solidFill>
                <a:schemeClr val="tx1">
                  <a:lumMod val="65000"/>
                  <a:lumOff val="35000"/>
                </a:schemeClr>
              </a:solidFill>
            </a:endParaRPr>
          </a:p>
        </p:txBody>
      </p:sp>
      <p:cxnSp>
        <p:nvCxnSpPr>
          <p:cNvPr id="10" name="Straight Connector 9"/>
          <p:cNvCxnSpPr/>
          <p:nvPr/>
        </p:nvCxnSpPr>
        <p:spPr>
          <a:xfrm>
            <a:off x="577517" y="1241285"/>
            <a:ext cx="5702967"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r>
              <a:rPr lang="th-TH" dirty="0"/>
              <a:t>22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388" y="6778583"/>
            <a:ext cx="4508249" cy="2535890"/>
          </a:xfrm>
          <a:prstGeom prst="rect">
            <a:avLst/>
          </a:prstGeom>
        </p:spPr>
      </p:pic>
    </p:spTree>
    <p:extLst>
      <p:ext uri="{BB962C8B-B14F-4D97-AF65-F5344CB8AC3E}">
        <p14:creationId xmlns:p14="http://schemas.microsoft.com/office/powerpoint/2010/main" val="202572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65485" y="1010657"/>
            <a:ext cx="5739062" cy="1692771"/>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tx1">
                    <a:lumMod val="75000"/>
                    <a:lumOff val="25000"/>
                  </a:schemeClr>
                </a:solidFill>
              </a:rPr>
              <a:t>Grievance routines</a:t>
            </a:r>
          </a:p>
          <a:p>
            <a:endParaRPr lang="en-US" sz="1600" b="1" dirty="0"/>
          </a:p>
          <a:p>
            <a:pPr algn="just">
              <a:lnSpc>
                <a:spcPct val="150000"/>
              </a:lnSpc>
            </a:pPr>
            <a:r>
              <a:rPr lang="en-US" sz="1600" dirty="0">
                <a:solidFill>
                  <a:schemeClr val="tx1">
                    <a:lumMod val="75000"/>
                    <a:lumOff val="25000"/>
                  </a:schemeClr>
                </a:solidFill>
              </a:rPr>
              <a:t>There are documented routines on how to bring up issues and complaints e.g. around discrimination, harassment or abuse. These grievance routines are well known to every </a:t>
            </a:r>
            <a:r>
              <a:rPr lang="en-US" sz="1600" i="1" dirty="0">
                <a:solidFill>
                  <a:schemeClr val="tx1">
                    <a:lumMod val="75000"/>
                    <a:lumOff val="25000"/>
                  </a:schemeClr>
                </a:solidFill>
              </a:rPr>
              <a:t>Workers</a:t>
            </a:r>
            <a:r>
              <a:rPr lang="en-US" sz="1600" dirty="0">
                <a:solidFill>
                  <a:schemeClr val="tx1">
                    <a:lumMod val="75000"/>
                    <a:lumOff val="25000"/>
                  </a:schemeClr>
                </a:solidFill>
              </a:rPr>
              <a:t>. </a:t>
            </a:r>
            <a:endParaRPr lang="th-TH" sz="1600" dirty="0">
              <a:solidFill>
                <a:schemeClr val="tx1">
                  <a:lumMod val="75000"/>
                  <a:lumOff val="25000"/>
                </a:schemeClr>
              </a:solidFill>
            </a:endParaRPr>
          </a:p>
        </p:txBody>
      </p:sp>
      <p:sp>
        <p:nvSpPr>
          <p:cNvPr id="9" name="TextBox 8"/>
          <p:cNvSpPr txBox="1"/>
          <p:nvPr/>
        </p:nvSpPr>
        <p:spPr>
          <a:xfrm>
            <a:off x="553453" y="2983827"/>
            <a:ext cx="5739063"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a:solidFill>
                  <a:schemeClr val="tx1">
                    <a:lumMod val="75000"/>
                    <a:lumOff val="25000"/>
                  </a:schemeClr>
                </a:solidFill>
              </a:rPr>
              <a:t>Freedom of association</a:t>
            </a:r>
          </a:p>
          <a:p>
            <a:pPr algn="just"/>
            <a:endParaRPr lang="en-US" sz="1600" b="1" dirty="0"/>
          </a:p>
          <a:p>
            <a:pPr algn="just">
              <a:lnSpc>
                <a:spcPct val="150000"/>
              </a:lnSpc>
            </a:pPr>
            <a:r>
              <a:rPr lang="en-US" sz="1600" dirty="0">
                <a:solidFill>
                  <a:schemeClr val="tx1">
                    <a:lumMod val="65000"/>
                    <a:lumOff val="35000"/>
                  </a:schemeClr>
                </a:solidFill>
              </a:rPr>
              <a:t>Thai – Kin respects the rights of Workers to join, form or not to join an association of their choice without fear of reprisal, interference, intimidation or harassment.</a:t>
            </a:r>
          </a:p>
          <a:p>
            <a:pPr algn="just">
              <a:lnSpc>
                <a:spcPct val="150000"/>
              </a:lnSpc>
            </a:pPr>
            <a:r>
              <a:rPr lang="en-US" sz="1600" dirty="0">
                <a:solidFill>
                  <a:schemeClr val="tx1">
                    <a:lumMod val="65000"/>
                    <a:lumOff val="35000"/>
                  </a:schemeClr>
                </a:solidFill>
              </a:rPr>
              <a:t>In countries where the right to freedom of association is regulated, restricted or prohibited by law, Thai – Kin does not hinder alternative forms of independent and free Worker representation.</a:t>
            </a:r>
            <a:endParaRPr lang="th-TH" sz="1600" dirty="0">
              <a:solidFill>
                <a:schemeClr val="tx1">
                  <a:lumMod val="65000"/>
                  <a:lumOff val="35000"/>
                </a:schemeClr>
              </a:solidFill>
            </a:endParaRPr>
          </a:p>
        </p:txBody>
      </p:sp>
      <p:sp>
        <p:nvSpPr>
          <p:cNvPr id="10" name="TextBox 9"/>
          <p:cNvSpPr txBox="1"/>
          <p:nvPr/>
        </p:nvSpPr>
        <p:spPr>
          <a:xfrm>
            <a:off x="565485" y="6003761"/>
            <a:ext cx="5714999" cy="2677656"/>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tx1">
                    <a:lumMod val="75000"/>
                    <a:lumOff val="25000"/>
                  </a:schemeClr>
                </a:solidFill>
              </a:rPr>
              <a:t>Collective bargaining</a:t>
            </a:r>
          </a:p>
          <a:p>
            <a:endParaRPr lang="en-US" sz="1600" b="1" dirty="0"/>
          </a:p>
          <a:p>
            <a:pPr>
              <a:lnSpc>
                <a:spcPct val="150000"/>
              </a:lnSpc>
            </a:pPr>
            <a:r>
              <a:rPr lang="en-US" sz="1600" dirty="0">
                <a:solidFill>
                  <a:schemeClr val="tx1">
                    <a:lumMod val="65000"/>
                    <a:lumOff val="35000"/>
                  </a:schemeClr>
                </a:solidFill>
              </a:rPr>
              <a:t>Workers are free to exercise collective bargaining without fare of reprisal, interference, intimidation or harassment.</a:t>
            </a:r>
          </a:p>
          <a:p>
            <a:pPr>
              <a:lnSpc>
                <a:spcPct val="150000"/>
              </a:lnSpc>
            </a:pPr>
            <a:r>
              <a:rPr lang="en-US" sz="1600" dirty="0">
                <a:solidFill>
                  <a:schemeClr val="tx1">
                    <a:lumMod val="65000"/>
                    <a:lumOff val="35000"/>
                  </a:schemeClr>
                </a:solidFill>
              </a:rPr>
              <a:t>In countries where the right to collective bargaining is regulated, restricted or prohibited by law, Thai – Kin does not hinder alternative forms of independent and free Workers negotiations.</a:t>
            </a:r>
          </a:p>
          <a:p>
            <a:endParaRPr lang="th-TH" sz="1600" b="1" dirty="0"/>
          </a:p>
        </p:txBody>
      </p:sp>
      <p:sp>
        <p:nvSpPr>
          <p:cNvPr id="8" name="Slide Number Placeholder 7"/>
          <p:cNvSpPr>
            <a:spLocks noGrp="1"/>
          </p:cNvSpPr>
          <p:nvPr>
            <p:ph type="sldNum" sz="quarter" idx="12"/>
          </p:nvPr>
        </p:nvSpPr>
        <p:spPr/>
        <p:txBody>
          <a:bodyPr/>
          <a:lstStyle/>
          <a:p>
            <a:r>
              <a:rPr lang="th-TH" dirty="0"/>
              <a:t>23</a:t>
            </a:r>
          </a:p>
        </p:txBody>
      </p:sp>
    </p:spTree>
    <p:extLst>
      <p:ext uri="{BB962C8B-B14F-4D97-AF65-F5344CB8AC3E}">
        <p14:creationId xmlns:p14="http://schemas.microsoft.com/office/powerpoint/2010/main" val="1859404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553453" y="1010653"/>
            <a:ext cx="5763126" cy="338554"/>
          </a:xfrm>
          <a:prstGeom prst="rect">
            <a:avLst/>
          </a:prstGeom>
          <a:noFill/>
        </p:spPr>
        <p:txBody>
          <a:bodyPr wrap="square" rtlCol="0">
            <a:spAutoFit/>
          </a:bodyPr>
          <a:lstStyle/>
          <a:p>
            <a:r>
              <a:rPr lang="en-US" sz="1600" b="1" dirty="0">
                <a:solidFill>
                  <a:schemeClr val="tx1">
                    <a:lumMod val="75000"/>
                    <a:lumOff val="25000"/>
                  </a:schemeClr>
                </a:solidFill>
              </a:rPr>
              <a:t>Occupational Health and Safety</a:t>
            </a:r>
            <a:endParaRPr lang="th-TH" sz="1600" b="1" dirty="0">
              <a:solidFill>
                <a:schemeClr val="tx1">
                  <a:lumMod val="75000"/>
                  <a:lumOff val="25000"/>
                </a:schemeClr>
              </a:solidFill>
            </a:endParaRPr>
          </a:p>
        </p:txBody>
      </p:sp>
      <p:sp>
        <p:nvSpPr>
          <p:cNvPr id="10" name="TextBox 9"/>
          <p:cNvSpPr txBox="1"/>
          <p:nvPr/>
        </p:nvSpPr>
        <p:spPr>
          <a:xfrm>
            <a:off x="565485" y="1443786"/>
            <a:ext cx="5763126" cy="2677656"/>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Thai – Kin is committed to the goal of providing and maintaining a healthy and safe working environment, with a view to continuous improvement. This goal is only achievable by adherence to established objectives striving to exceed all obligations under applicable legislation, and by fostering an enthusiastic commitment to health, safety and the environment within Thai – Kin personnel, contractors and visitors. </a:t>
            </a:r>
            <a:endParaRPr lang="th-TH" sz="1600" dirty="0">
              <a:solidFill>
                <a:schemeClr val="tx1">
                  <a:lumMod val="65000"/>
                  <a:lumOff val="35000"/>
                </a:schemeClr>
              </a:solidFill>
            </a:endParaRPr>
          </a:p>
        </p:txBody>
      </p:sp>
      <p:sp>
        <p:nvSpPr>
          <p:cNvPr id="11" name="TextBox 10"/>
          <p:cNvSpPr txBox="1"/>
          <p:nvPr/>
        </p:nvSpPr>
        <p:spPr>
          <a:xfrm>
            <a:off x="565485" y="4042600"/>
            <a:ext cx="5763126" cy="3046988"/>
          </a:xfrm>
          <a:prstGeom prst="rect">
            <a:avLst/>
          </a:prstGeom>
          <a:noFill/>
        </p:spPr>
        <p:txBody>
          <a:bodyPr wrap="square" rtlCol="0">
            <a:spAutoFit/>
          </a:bodyPr>
          <a:lstStyle/>
          <a:p>
            <a:pPr>
              <a:lnSpc>
                <a:spcPct val="150000"/>
              </a:lnSpc>
            </a:pPr>
            <a:r>
              <a:rPr lang="en-US" sz="1600" b="1" dirty="0">
                <a:solidFill>
                  <a:schemeClr val="tx1">
                    <a:lumMod val="75000"/>
                    <a:lumOff val="25000"/>
                  </a:schemeClr>
                </a:solidFill>
              </a:rPr>
              <a:t>In particular:</a:t>
            </a:r>
          </a:p>
          <a:p>
            <a:pPr marL="285750" indent="-285750" algn="just">
              <a:lnSpc>
                <a:spcPct val="150000"/>
              </a:lnSpc>
              <a:buFont typeface="Arial" panose="020B0604020202020204" pitchFamily="34" charset="0"/>
              <a:buChar char="•"/>
            </a:pPr>
            <a:r>
              <a:rPr lang="en-US" sz="1600" dirty="0">
                <a:solidFill>
                  <a:schemeClr val="tx1">
                    <a:lumMod val="75000"/>
                    <a:lumOff val="25000"/>
                  </a:schemeClr>
                </a:solidFill>
              </a:rPr>
              <a:t>Management, working in cooperation with the Safety Committee, will strive to take all reasonable steps to reduce workplace hazards to as low as reasonably achievable. </a:t>
            </a:r>
          </a:p>
          <a:p>
            <a:pPr marL="285750" indent="-285750" algn="just">
              <a:lnSpc>
                <a:spcPct val="150000"/>
              </a:lnSpc>
              <a:buFont typeface="Arial" panose="020B0604020202020204" pitchFamily="34" charset="0"/>
              <a:buChar char="•"/>
            </a:pPr>
            <a:r>
              <a:rPr lang="en-US" sz="1600" dirty="0">
                <a:solidFill>
                  <a:schemeClr val="tx1">
                    <a:lumMod val="75000"/>
                    <a:lumOff val="25000"/>
                  </a:schemeClr>
                </a:solidFill>
              </a:rPr>
              <a:t>Supervisors, workers and visitors are expected to perform their duties and responsibilities in a safe and healthful manner, and are accountable for the Health and Safety of themselves and others. </a:t>
            </a:r>
            <a:endParaRPr lang="th-TH" sz="1600" dirty="0">
              <a:solidFill>
                <a:schemeClr val="tx1">
                  <a:lumMod val="75000"/>
                  <a:lumOff val="25000"/>
                </a:schemeClr>
              </a:solidFill>
            </a:endParaRPr>
          </a:p>
        </p:txBody>
      </p:sp>
      <p:cxnSp>
        <p:nvCxnSpPr>
          <p:cNvPr id="13" name="Straight Connector 12"/>
          <p:cNvCxnSpPr/>
          <p:nvPr/>
        </p:nvCxnSpPr>
        <p:spPr>
          <a:xfrm>
            <a:off x="553453" y="1349207"/>
            <a:ext cx="576312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r>
              <a:rPr lang="th-TH" dirty="0"/>
              <a:t>24</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56" y="7244964"/>
            <a:ext cx="3464992" cy="194905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896" y="7256839"/>
            <a:ext cx="2609482" cy="1949058"/>
          </a:xfrm>
          <a:prstGeom prst="rect">
            <a:avLst/>
          </a:prstGeom>
        </p:spPr>
      </p:pic>
      <p:sp>
        <p:nvSpPr>
          <p:cNvPr id="15" name="TextBox 14"/>
          <p:cNvSpPr txBox="1"/>
          <p:nvPr/>
        </p:nvSpPr>
        <p:spPr>
          <a:xfrm>
            <a:off x="361814" y="9253015"/>
            <a:ext cx="4412068" cy="307777"/>
          </a:xfrm>
          <a:prstGeom prst="rect">
            <a:avLst/>
          </a:prstGeom>
          <a:noFill/>
        </p:spPr>
        <p:txBody>
          <a:bodyPr wrap="square" rtlCol="0">
            <a:spAutoFit/>
          </a:bodyPr>
          <a:lstStyle/>
          <a:p>
            <a:r>
              <a:rPr lang="en-US" sz="1400" dirty="0">
                <a:solidFill>
                  <a:schemeClr val="tx1">
                    <a:lumMod val="75000"/>
                    <a:lumOff val="25000"/>
                  </a:schemeClr>
                </a:solidFill>
              </a:rPr>
              <a:t>Forklift Safety Training at Royal Finishing - Thailand</a:t>
            </a:r>
            <a:endParaRPr lang="th-TH" sz="1400" dirty="0">
              <a:solidFill>
                <a:schemeClr val="tx1">
                  <a:lumMod val="75000"/>
                  <a:lumOff val="25000"/>
                </a:schemeClr>
              </a:solidFill>
            </a:endParaRPr>
          </a:p>
        </p:txBody>
      </p:sp>
    </p:spTree>
    <p:extLst>
      <p:ext uri="{BB962C8B-B14F-4D97-AF65-F5344CB8AC3E}">
        <p14:creationId xmlns:p14="http://schemas.microsoft.com/office/powerpoint/2010/main" val="150259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29842" y="2147127"/>
            <a:ext cx="5775955" cy="156966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dirty="0">
                <a:solidFill>
                  <a:schemeClr val="tx1">
                    <a:lumMod val="65000"/>
                    <a:lumOff val="35000"/>
                  </a:schemeClr>
                </a:solidFill>
              </a:rPr>
              <a:t>If necessary, Thai – Kin will take disciplinary action where individuals fail to work in a healthy and safe manner, or do not comply with applicable legislation or corporate policies and procedures. </a:t>
            </a:r>
            <a:endParaRPr lang="th-TH" sz="1600" dirty="0">
              <a:solidFill>
                <a:schemeClr val="tx1">
                  <a:lumMod val="65000"/>
                  <a:lumOff val="35000"/>
                </a:schemeClr>
              </a:solidFill>
            </a:endParaRPr>
          </a:p>
        </p:txBody>
      </p:sp>
      <p:sp>
        <p:nvSpPr>
          <p:cNvPr id="15" name="TextBox 14"/>
          <p:cNvSpPr txBox="1"/>
          <p:nvPr/>
        </p:nvSpPr>
        <p:spPr>
          <a:xfrm>
            <a:off x="529842" y="831277"/>
            <a:ext cx="6096589"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Thai – Kin is committed to providing all necessary training and instruction to ensure that appropriate work practices are followed on the job, and to promote their use off the job. </a:t>
            </a:r>
          </a:p>
          <a:p>
            <a:pPr>
              <a:lnSpc>
                <a:spcPct val="150000"/>
              </a:lnSpc>
            </a:pPr>
            <a:endParaRPr lang="th-TH" sz="160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28" y="6621939"/>
            <a:ext cx="3081341" cy="231100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3013" y="6621940"/>
            <a:ext cx="3081340" cy="2311005"/>
          </a:xfrm>
          <a:prstGeom prst="rect">
            <a:avLst/>
          </a:prstGeom>
        </p:spPr>
      </p:pic>
      <p:sp>
        <p:nvSpPr>
          <p:cNvPr id="19" name="TextBox 18"/>
          <p:cNvSpPr txBox="1"/>
          <p:nvPr/>
        </p:nvSpPr>
        <p:spPr>
          <a:xfrm>
            <a:off x="461674" y="9001721"/>
            <a:ext cx="5217815" cy="307777"/>
          </a:xfrm>
          <a:prstGeom prst="rect">
            <a:avLst/>
          </a:prstGeom>
          <a:noFill/>
        </p:spPr>
        <p:txBody>
          <a:bodyPr wrap="square" rtlCol="0">
            <a:spAutoFit/>
          </a:bodyPr>
          <a:lstStyle/>
          <a:p>
            <a:r>
              <a:rPr lang="en-US" sz="1400" dirty="0">
                <a:solidFill>
                  <a:schemeClr val="tx1">
                    <a:lumMod val="75000"/>
                    <a:lumOff val="25000"/>
                  </a:schemeClr>
                </a:solidFill>
              </a:rPr>
              <a:t>Annual Health checkup at Royal Finishing - Thailand</a:t>
            </a:r>
            <a:endParaRPr lang="th-TH" sz="1400" dirty="0">
              <a:solidFill>
                <a:schemeClr val="tx1">
                  <a:lumMod val="75000"/>
                  <a:lumOff val="25000"/>
                </a:schemeClr>
              </a:solidFill>
            </a:endParaRPr>
          </a:p>
        </p:txBody>
      </p:sp>
      <p:sp>
        <p:nvSpPr>
          <p:cNvPr id="8" name="Slide Number Placeholder 7"/>
          <p:cNvSpPr>
            <a:spLocks noGrp="1"/>
          </p:cNvSpPr>
          <p:nvPr>
            <p:ph type="sldNum" sz="quarter" idx="12"/>
          </p:nvPr>
        </p:nvSpPr>
        <p:spPr/>
        <p:txBody>
          <a:bodyPr/>
          <a:lstStyle/>
          <a:p>
            <a:r>
              <a:rPr lang="en-US" dirty="0"/>
              <a:t>25</a:t>
            </a:r>
            <a:endParaRPr lang="th-TH" dirty="0"/>
          </a:p>
        </p:txBody>
      </p:sp>
      <p:sp>
        <p:nvSpPr>
          <p:cNvPr id="9" name="TextBox 8"/>
          <p:cNvSpPr txBox="1"/>
          <p:nvPr/>
        </p:nvSpPr>
        <p:spPr>
          <a:xfrm>
            <a:off x="552163" y="3729265"/>
            <a:ext cx="5753634" cy="304698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dirty="0">
                <a:solidFill>
                  <a:schemeClr val="tx1">
                    <a:lumMod val="75000"/>
                    <a:lumOff val="25000"/>
                  </a:schemeClr>
                </a:solidFill>
              </a:rPr>
              <a:t>Supervisors and managers are held accountable for the health and safety of all employees under their supervision. This includes responsibility for applicable training and instruction, appropriate follow up on reported health and safety concerns, and implementation of recommended corrective action. This accountability is integrated into the performance appraisal system. </a:t>
            </a:r>
          </a:p>
          <a:p>
            <a:pPr algn="just">
              <a:lnSpc>
                <a:spcPct val="150000"/>
              </a:lnSpc>
            </a:pPr>
            <a:endParaRPr lang="th-TH" sz="1600" dirty="0"/>
          </a:p>
        </p:txBody>
      </p:sp>
    </p:spTree>
    <p:extLst>
      <p:ext uri="{BB962C8B-B14F-4D97-AF65-F5344CB8AC3E}">
        <p14:creationId xmlns:p14="http://schemas.microsoft.com/office/powerpoint/2010/main" val="149160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0451" y="3879400"/>
            <a:ext cx="2918696" cy="18395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28" y="5863864"/>
            <a:ext cx="5668444" cy="2619673"/>
          </a:xfrm>
          <a:prstGeom prst="rect">
            <a:avLst/>
          </a:prstGeom>
        </p:spPr>
      </p:pic>
      <p:sp>
        <p:nvSpPr>
          <p:cNvPr id="11" name="TextBox 10"/>
          <p:cNvSpPr txBox="1"/>
          <p:nvPr/>
        </p:nvSpPr>
        <p:spPr>
          <a:xfrm>
            <a:off x="565484" y="950497"/>
            <a:ext cx="5739063" cy="2308324"/>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Health, safety, the environment and loss control in the workplace are everyone’s responsibility. Thai – Kin expects that everyone will join in our efforts to provide a healthy and safe working environment on a continuous day to day basis. Only through the dedication and efforts of all individuals can Thai – Kin succeed in providing a healthy safe working environment. </a:t>
            </a:r>
            <a:endParaRPr lang="th-TH" sz="1600" dirty="0">
              <a:solidFill>
                <a:schemeClr val="tx1">
                  <a:lumMod val="65000"/>
                  <a:lumOff val="35000"/>
                </a:schemeClr>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 t="176" r="265" b="6435"/>
          <a:stretch/>
        </p:blipFill>
        <p:spPr>
          <a:xfrm>
            <a:off x="616284" y="3879400"/>
            <a:ext cx="2601569" cy="1827023"/>
          </a:xfrm>
          <a:prstGeom prst="rect">
            <a:avLst/>
          </a:prstGeom>
        </p:spPr>
      </p:pic>
      <p:sp>
        <p:nvSpPr>
          <p:cNvPr id="14" name="TextBox 13"/>
          <p:cNvSpPr txBox="1"/>
          <p:nvPr/>
        </p:nvSpPr>
        <p:spPr>
          <a:xfrm>
            <a:off x="1686709" y="8569527"/>
            <a:ext cx="4469654" cy="307777"/>
          </a:xfrm>
          <a:prstGeom prst="rect">
            <a:avLst/>
          </a:prstGeom>
          <a:noFill/>
        </p:spPr>
        <p:txBody>
          <a:bodyPr wrap="square" rtlCol="0">
            <a:spAutoFit/>
          </a:bodyPr>
          <a:lstStyle/>
          <a:p>
            <a:r>
              <a:rPr lang="en-US" sz="1400" dirty="0">
                <a:solidFill>
                  <a:schemeClr val="tx1">
                    <a:lumMod val="75000"/>
                    <a:lumOff val="25000"/>
                  </a:schemeClr>
                </a:solidFill>
              </a:rPr>
              <a:t>Fire Safety training at Royal Finishing - Thailand </a:t>
            </a:r>
            <a:endParaRPr lang="th-TH" sz="1400" dirty="0">
              <a:solidFill>
                <a:schemeClr val="tx1">
                  <a:lumMod val="75000"/>
                  <a:lumOff val="25000"/>
                </a:schemeClr>
              </a:solidFill>
            </a:endParaRPr>
          </a:p>
        </p:txBody>
      </p:sp>
      <p:sp>
        <p:nvSpPr>
          <p:cNvPr id="7" name="Slide Number Placeholder 6"/>
          <p:cNvSpPr>
            <a:spLocks noGrp="1"/>
          </p:cNvSpPr>
          <p:nvPr>
            <p:ph type="sldNum" sz="quarter" idx="12"/>
          </p:nvPr>
        </p:nvSpPr>
        <p:spPr>
          <a:xfrm>
            <a:off x="4935447" y="9222186"/>
            <a:ext cx="1543050" cy="527403"/>
          </a:xfrm>
        </p:spPr>
        <p:txBody>
          <a:bodyPr/>
          <a:lstStyle/>
          <a:p>
            <a:r>
              <a:rPr lang="en-US" dirty="0"/>
              <a:t>26</a:t>
            </a:r>
            <a:endParaRPr lang="th-TH" dirty="0"/>
          </a:p>
        </p:txBody>
      </p:sp>
    </p:spTree>
    <p:extLst>
      <p:ext uri="{BB962C8B-B14F-4D97-AF65-F5344CB8AC3E}">
        <p14:creationId xmlns:p14="http://schemas.microsoft.com/office/powerpoint/2010/main" val="2605991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49742" y="6870028"/>
            <a:ext cx="1936177" cy="17574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ectangle 9"/>
          <p:cNvSpPr/>
          <p:nvPr/>
        </p:nvSpPr>
        <p:spPr>
          <a:xfrm>
            <a:off x="577360" y="897726"/>
            <a:ext cx="5695942" cy="12229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ectangle 4"/>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8" name="TextBox 7"/>
          <p:cNvSpPr txBox="1"/>
          <p:nvPr/>
        </p:nvSpPr>
        <p:spPr>
          <a:xfrm>
            <a:off x="1564872" y="1352718"/>
            <a:ext cx="1912097" cy="400110"/>
          </a:xfrm>
          <a:prstGeom prst="rect">
            <a:avLst/>
          </a:prstGeom>
          <a:noFill/>
        </p:spPr>
        <p:txBody>
          <a:bodyPr wrap="square" rtlCol="0">
            <a:spAutoFit/>
          </a:bodyPr>
          <a:lstStyle/>
          <a:p>
            <a:r>
              <a:rPr lang="en-US" sz="2000" b="1" dirty="0">
                <a:solidFill>
                  <a:schemeClr val="tx1">
                    <a:lumMod val="75000"/>
                    <a:lumOff val="25000"/>
                  </a:schemeClr>
                </a:solidFill>
              </a:rPr>
              <a:t>Environment</a:t>
            </a:r>
            <a:endParaRPr lang="th-TH" sz="2000" b="1" dirty="0">
              <a:solidFill>
                <a:schemeClr val="tx1">
                  <a:lumMod val="75000"/>
                  <a:lumOff val="25000"/>
                </a:schemeClr>
              </a:solidFill>
            </a:endParaRPr>
          </a:p>
        </p:txBody>
      </p:sp>
      <p:sp>
        <p:nvSpPr>
          <p:cNvPr id="9" name="TextBox 8"/>
          <p:cNvSpPr txBox="1"/>
          <p:nvPr/>
        </p:nvSpPr>
        <p:spPr>
          <a:xfrm>
            <a:off x="565485" y="2297215"/>
            <a:ext cx="5751094" cy="3785652"/>
          </a:xfrm>
          <a:prstGeom prst="rect">
            <a:avLst/>
          </a:prstGeom>
          <a:noFill/>
        </p:spPr>
        <p:txBody>
          <a:bodyPr wrap="square" rtlCol="0">
            <a:spAutoFit/>
          </a:bodyPr>
          <a:lstStyle/>
          <a:p>
            <a:pPr algn="just" fontAlgn="base">
              <a:lnSpc>
                <a:spcPct val="150000"/>
              </a:lnSpc>
            </a:pPr>
            <a:r>
              <a:rPr lang="en-US" sz="1600" dirty="0">
                <a:solidFill>
                  <a:schemeClr val="tx1">
                    <a:lumMod val="65000"/>
                    <a:lumOff val="35000"/>
                  </a:schemeClr>
                </a:solidFill>
              </a:rPr>
              <a:t>Thai - Kin attaches great importance to the protection of the environment and regard it as a major corporate responsibility, including:</a:t>
            </a:r>
          </a:p>
          <a:p>
            <a:pPr marL="285750" indent="-285750" algn="just" fontAlgn="base">
              <a:lnSpc>
                <a:spcPct val="150000"/>
              </a:lnSpc>
              <a:buFont typeface="Arial" panose="020B0604020202020204" pitchFamily="34" charset="0"/>
              <a:buChar char="•"/>
            </a:pPr>
            <a:r>
              <a:rPr lang="en-US" sz="1600" dirty="0">
                <a:solidFill>
                  <a:schemeClr val="tx1">
                    <a:lumMod val="65000"/>
                    <a:lumOff val="35000"/>
                  </a:schemeClr>
                </a:solidFill>
              </a:rPr>
              <a:t>to save energy. A lot of funds will be invested in the installation of the roof of solar panels as power generation.</a:t>
            </a:r>
          </a:p>
          <a:p>
            <a:pPr marL="285750" indent="-285750" algn="just" fontAlgn="base">
              <a:lnSpc>
                <a:spcPct val="150000"/>
              </a:lnSpc>
              <a:buFont typeface="Arial" panose="020B0604020202020204" pitchFamily="34" charset="0"/>
              <a:buChar char="•"/>
            </a:pPr>
            <a:r>
              <a:rPr lang="en-US" sz="1600" dirty="0">
                <a:solidFill>
                  <a:schemeClr val="tx1">
                    <a:lumMod val="65000"/>
                    <a:lumOff val="35000"/>
                  </a:schemeClr>
                </a:solidFill>
              </a:rPr>
              <a:t>to build the Self-built sewage treatment equipment.</a:t>
            </a:r>
          </a:p>
          <a:p>
            <a:pPr marL="285750" indent="-285750" algn="just" fontAlgn="base">
              <a:lnSpc>
                <a:spcPct val="150000"/>
              </a:lnSpc>
              <a:buFont typeface="Arial" panose="020B0604020202020204" pitchFamily="34" charset="0"/>
              <a:buChar char="•"/>
            </a:pPr>
            <a:r>
              <a:rPr lang="en-US" sz="1600" dirty="0">
                <a:solidFill>
                  <a:schemeClr val="tx1">
                    <a:lumMod val="65000"/>
                    <a:lumOff val="35000"/>
                  </a:schemeClr>
                </a:solidFill>
              </a:rPr>
              <a:t>to build the Self-built sewage treatment equipment. to save water resources by digging natural reservoirs as well as the use of rainwater storage for production use. These reservoirs can be home to many animals and plants.</a:t>
            </a:r>
            <a:endParaRPr lang="th-TH" sz="1600" dirty="0">
              <a:solidFill>
                <a:schemeClr val="tx1">
                  <a:lumMod val="65000"/>
                  <a:lumOff val="3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076" y="1048752"/>
            <a:ext cx="898358" cy="898358"/>
          </a:xfrm>
          <a:prstGeom prst="rect">
            <a:avLst/>
          </a:prstGeom>
        </p:spPr>
      </p:pic>
      <p:cxnSp>
        <p:nvCxnSpPr>
          <p:cNvPr id="13" name="Straight Connector 12"/>
          <p:cNvCxnSpPr/>
          <p:nvPr/>
        </p:nvCxnSpPr>
        <p:spPr>
          <a:xfrm>
            <a:off x="3386885" y="896640"/>
            <a:ext cx="0" cy="1224000"/>
          </a:xfrm>
          <a:prstGeom prst="line">
            <a:avLst/>
          </a:prstGeom>
          <a:ln w="50800">
            <a:solidFill>
              <a:srgbClr val="41AD48"/>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20" y="6240060"/>
            <a:ext cx="2305618" cy="126764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306" y="7507700"/>
            <a:ext cx="3693695" cy="2032614"/>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0242" y="897726"/>
            <a:ext cx="2851485" cy="1222914"/>
          </a:xfrm>
          <a:prstGeom prst="rect">
            <a:avLst/>
          </a:prstGeom>
        </p:spPr>
      </p:pic>
      <p:sp>
        <p:nvSpPr>
          <p:cNvPr id="4" name="Slide Number Placeholder 3"/>
          <p:cNvSpPr>
            <a:spLocks noGrp="1"/>
          </p:cNvSpPr>
          <p:nvPr>
            <p:ph type="sldNum" sz="quarter" idx="12"/>
          </p:nvPr>
        </p:nvSpPr>
        <p:spPr>
          <a:xfrm>
            <a:off x="5152015" y="9378597"/>
            <a:ext cx="1543050" cy="527403"/>
          </a:xfrm>
        </p:spPr>
        <p:txBody>
          <a:bodyPr/>
          <a:lstStyle/>
          <a:p>
            <a:r>
              <a:rPr lang="en-US" dirty="0"/>
              <a:t>27</a:t>
            </a:r>
            <a:endParaRPr lang="th-TH" dirty="0"/>
          </a:p>
        </p:txBody>
      </p:sp>
    </p:spTree>
    <p:extLst>
      <p:ext uri="{BB962C8B-B14F-4D97-AF65-F5344CB8AC3E}">
        <p14:creationId xmlns:p14="http://schemas.microsoft.com/office/powerpoint/2010/main" val="673312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8977"/>
            <a:ext cx="6858000" cy="3804046"/>
          </a:xfrm>
          <a:prstGeom prst="rect">
            <a:avLst/>
          </a:prstGeom>
        </p:spPr>
      </p:pic>
      <p:sp>
        <p:nvSpPr>
          <p:cNvPr id="8" name="TextBox 7"/>
          <p:cNvSpPr txBox="1"/>
          <p:nvPr/>
        </p:nvSpPr>
        <p:spPr>
          <a:xfrm>
            <a:off x="463967" y="4834051"/>
            <a:ext cx="5880100" cy="523220"/>
          </a:xfrm>
          <a:prstGeom prst="rect">
            <a:avLst/>
          </a:prstGeom>
          <a:noFill/>
        </p:spPr>
        <p:txBody>
          <a:bodyPr wrap="square" rtlCol="0">
            <a:spAutoFit/>
          </a:bodyPr>
          <a:lstStyle/>
          <a:p>
            <a:r>
              <a:rPr lang="en-US" sz="1400" dirty="0">
                <a:solidFill>
                  <a:schemeClr val="tx1">
                    <a:lumMod val="65000"/>
                    <a:lumOff val="35000"/>
                  </a:schemeClr>
                </a:solidFill>
              </a:rPr>
              <a:t>Natural water reservoir for rainwater storage and utilize rainwater storage for factory production.</a:t>
            </a:r>
            <a:endParaRPr lang="th-TH" sz="1400" dirty="0">
              <a:solidFill>
                <a:schemeClr val="tx1">
                  <a:lumMod val="65000"/>
                  <a:lumOff val="35000"/>
                </a:schemeClr>
              </a:solidFill>
            </a:endParaRPr>
          </a:p>
        </p:txBody>
      </p:sp>
      <p:sp>
        <p:nvSpPr>
          <p:cNvPr id="9" name="Slide Number Placeholder 8"/>
          <p:cNvSpPr>
            <a:spLocks noGrp="1"/>
          </p:cNvSpPr>
          <p:nvPr>
            <p:ph type="sldNum" sz="quarter" idx="12"/>
          </p:nvPr>
        </p:nvSpPr>
        <p:spPr/>
        <p:txBody>
          <a:bodyPr/>
          <a:lstStyle/>
          <a:p>
            <a:r>
              <a:rPr lang="en-US" dirty="0"/>
              <a:t>28</a:t>
            </a:r>
            <a:endParaRPr lang="th-TH" dirty="0"/>
          </a:p>
        </p:txBody>
      </p:sp>
    </p:spTree>
    <p:extLst>
      <p:ext uri="{BB962C8B-B14F-4D97-AF65-F5344CB8AC3E}">
        <p14:creationId xmlns:p14="http://schemas.microsoft.com/office/powerpoint/2010/main" val="952123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99749"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Rectangle 6"/>
          <p:cNvSpPr/>
          <p:nvPr/>
        </p:nvSpPr>
        <p:spPr>
          <a:xfrm>
            <a:off x="546417" y="1160718"/>
            <a:ext cx="5772150" cy="809265"/>
          </a:xfrm>
          <a:prstGeom prst="rect">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0526">
            <a:off x="684174" y="1160776"/>
            <a:ext cx="1126725" cy="845044"/>
          </a:xfrm>
          <a:prstGeom prst="rect">
            <a:avLst/>
          </a:prstGeom>
        </p:spPr>
      </p:pic>
      <p:sp>
        <p:nvSpPr>
          <p:cNvPr id="9" name="TextBox 8"/>
          <p:cNvSpPr txBox="1"/>
          <p:nvPr/>
        </p:nvSpPr>
        <p:spPr>
          <a:xfrm>
            <a:off x="1864095" y="1203053"/>
            <a:ext cx="1556756" cy="707886"/>
          </a:xfrm>
          <a:prstGeom prst="rect">
            <a:avLst/>
          </a:prstGeom>
          <a:noFill/>
        </p:spPr>
        <p:txBody>
          <a:bodyPr wrap="square" rtlCol="0">
            <a:spAutoFit/>
          </a:bodyPr>
          <a:lstStyle/>
          <a:p>
            <a:r>
              <a:rPr lang="en-US" sz="2000" b="1" dirty="0">
                <a:solidFill>
                  <a:schemeClr val="tx1">
                    <a:lumMod val="65000"/>
                    <a:lumOff val="35000"/>
                  </a:schemeClr>
                </a:solidFill>
              </a:rPr>
              <a:t>Community </a:t>
            </a:r>
          </a:p>
          <a:p>
            <a:r>
              <a:rPr lang="en-US" sz="2000" b="1" dirty="0">
                <a:solidFill>
                  <a:schemeClr val="tx1">
                    <a:lumMod val="65000"/>
                    <a:lumOff val="35000"/>
                  </a:schemeClr>
                </a:solidFill>
              </a:rPr>
              <a:t>Engagement</a:t>
            </a:r>
            <a:endParaRPr lang="th-TH" sz="2000" b="1" dirty="0">
              <a:solidFill>
                <a:schemeClr val="tx1">
                  <a:lumMod val="65000"/>
                  <a:lumOff val="35000"/>
                </a:schemeClr>
              </a:solidFill>
            </a:endParaRPr>
          </a:p>
        </p:txBody>
      </p:sp>
      <p:cxnSp>
        <p:nvCxnSpPr>
          <p:cNvPr id="11" name="Straight Connector 10"/>
          <p:cNvCxnSpPr/>
          <p:nvPr/>
        </p:nvCxnSpPr>
        <p:spPr>
          <a:xfrm>
            <a:off x="3440959" y="1160718"/>
            <a:ext cx="0" cy="809265"/>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465830" y="1160718"/>
            <a:ext cx="2852737" cy="809265"/>
          </a:xfrm>
          <a:prstGeom prst="rect">
            <a:avLst/>
          </a:prstGeom>
        </p:spPr>
      </p:pic>
      <p:sp>
        <p:nvSpPr>
          <p:cNvPr id="17" name="TextBox 16"/>
          <p:cNvSpPr txBox="1"/>
          <p:nvPr/>
        </p:nvSpPr>
        <p:spPr>
          <a:xfrm>
            <a:off x="570484" y="2254873"/>
            <a:ext cx="5772150" cy="4893647"/>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Thai - Kin is committed effectively with its community in a meaningful, responsive and equitable way. This Policy outlines Thai - Kin’s position, role and commitments to ensure community engagement is integrated into Thai - Kin activities to support decision making, build relationships and strengthen communities. The Policy also seeks to improve Thai - Kin’s engagement processes and outcomes through encouraging a consistent approach and continual learning through evaluation, and through expanding the range of engagement methods used. Community engagement is the responsibility of all Thai -Kin service areas, teams and employees. To ensure the effective application of engagement principles and processes, a Community Engagement Toolkit will be developed to provide guidance for Thai - Kin employees.</a:t>
            </a:r>
            <a:endParaRPr lang="th-TH" sz="1600" dirty="0">
              <a:solidFill>
                <a:schemeClr val="tx1">
                  <a:lumMod val="65000"/>
                  <a:lumOff val="35000"/>
                </a:schemeClr>
              </a:solidFill>
            </a:endParaRPr>
          </a:p>
        </p:txBody>
      </p:sp>
      <p:sp>
        <p:nvSpPr>
          <p:cNvPr id="13" name="Slide Number Placeholder 12"/>
          <p:cNvSpPr>
            <a:spLocks noGrp="1"/>
          </p:cNvSpPr>
          <p:nvPr>
            <p:ph type="sldNum" sz="quarter" idx="12"/>
          </p:nvPr>
        </p:nvSpPr>
        <p:spPr/>
        <p:txBody>
          <a:bodyPr/>
          <a:lstStyle/>
          <a:p>
            <a:r>
              <a:rPr lang="th-TH" dirty="0"/>
              <a:t>29</a:t>
            </a:r>
          </a:p>
        </p:txBody>
      </p:sp>
    </p:spTree>
    <p:extLst>
      <p:ext uri="{BB962C8B-B14F-4D97-AF65-F5344CB8AC3E}">
        <p14:creationId xmlns:p14="http://schemas.microsoft.com/office/powerpoint/2010/main" val="66106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9520" y="1053976"/>
            <a:ext cx="5730964" cy="617178"/>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ctrTitle"/>
          </p:nvPr>
        </p:nvSpPr>
        <p:spPr>
          <a:xfrm>
            <a:off x="549520" y="1131893"/>
            <a:ext cx="3238498" cy="457200"/>
          </a:xfrm>
        </p:spPr>
        <p:txBody>
          <a:bodyPr>
            <a:normAutofit/>
          </a:bodyPr>
          <a:lstStyle/>
          <a:p>
            <a:pPr algn="l"/>
            <a:r>
              <a:rPr lang="en-US" sz="2000" dirty="0">
                <a:solidFill>
                  <a:schemeClr val="tx1">
                    <a:lumMod val="75000"/>
                    <a:lumOff val="25000"/>
                  </a:schemeClr>
                </a:solidFill>
                <a:latin typeface="Adobe Gothic Std B" panose="020B0800000000000000" pitchFamily="34" charset="-128"/>
                <a:ea typeface="Adobe Gothic Std B" panose="020B0800000000000000" pitchFamily="34" charset="-128"/>
              </a:rPr>
              <a:t>About CSR Reporting </a:t>
            </a:r>
            <a:endParaRPr lang="th-TH" sz="2000" dirty="0">
              <a:solidFill>
                <a:schemeClr val="tx1">
                  <a:lumMod val="75000"/>
                  <a:lumOff val="25000"/>
                </a:schemeClr>
              </a:solidFill>
              <a:latin typeface="Adobe Gothic Std B" panose="020B0800000000000000" pitchFamily="34" charset="-128"/>
              <a:ea typeface="Adobe Gothic Std B" panose="020B0800000000000000" pitchFamily="34" charset="-128"/>
            </a:endParaRPr>
          </a:p>
        </p:txBody>
      </p:sp>
      <p:sp>
        <p:nvSpPr>
          <p:cNvPr id="3" name="Subtitle 2"/>
          <p:cNvSpPr>
            <a:spLocks noGrp="1"/>
          </p:cNvSpPr>
          <p:nvPr>
            <p:ph type="subTitle" idx="1"/>
          </p:nvPr>
        </p:nvSpPr>
        <p:spPr>
          <a:xfrm>
            <a:off x="549521" y="1858479"/>
            <a:ext cx="5742995" cy="5729533"/>
          </a:xfrm>
        </p:spPr>
        <p:txBody>
          <a:bodyPr>
            <a:normAutofit/>
          </a:bodyPr>
          <a:lstStyle/>
          <a:p>
            <a:pPr algn="just">
              <a:lnSpc>
                <a:spcPct val="150000"/>
              </a:lnSpc>
            </a:pPr>
            <a:r>
              <a:rPr lang="en-US" sz="1600" dirty="0">
                <a:solidFill>
                  <a:schemeClr val="tx1">
                    <a:lumMod val="65000"/>
                    <a:lumOff val="35000"/>
                  </a:schemeClr>
                </a:solidFill>
              </a:rPr>
              <a:t>Thai-Kin is very aware of the impact of our business on the rest of the society, including our stakeholders and the environment. Our corporate social responsibility (CSR) specific plan is a very broad concept that addresses many various topics such as human rights, corporate governance, health and safety, environment effect, working condition and contribution to economic development. Moreover, we have a desire to drive change towards sustainability.</a:t>
            </a:r>
          </a:p>
          <a:p>
            <a:pPr algn="just">
              <a:lnSpc>
                <a:spcPct val="150000"/>
              </a:lnSpc>
            </a:pPr>
            <a:r>
              <a:rPr lang="en-US" sz="1600" dirty="0">
                <a:solidFill>
                  <a:schemeClr val="tx1">
                    <a:lumMod val="65000"/>
                    <a:lumOff val="35000"/>
                  </a:schemeClr>
                </a:solidFill>
                <a:cs typeface="+mj-cs"/>
              </a:rPr>
              <a:t>Thai-Kin issued Annual reports including its Annual meeting of AGM and CSR information.</a:t>
            </a:r>
          </a:p>
          <a:p>
            <a:pPr algn="just">
              <a:lnSpc>
                <a:spcPct val="150000"/>
              </a:lnSpc>
            </a:pPr>
            <a:r>
              <a:rPr lang="en-US" sz="1600" dirty="0">
                <a:solidFill>
                  <a:schemeClr val="tx1">
                    <a:lumMod val="65000"/>
                    <a:lumOff val="35000"/>
                  </a:schemeClr>
                </a:solidFill>
                <a:cs typeface="+mj-cs"/>
              </a:rPr>
              <a:t>In order to update disclosure information accompanying changes in Thai – Kin’s scope of business and circumstance, Thai – Kin has been disclosing and summarized its </a:t>
            </a:r>
            <a:r>
              <a:rPr lang="en-US" sz="1600" dirty="0">
                <a:solidFill>
                  <a:schemeClr val="tx1">
                    <a:lumMod val="65000"/>
                    <a:lumOff val="35000"/>
                  </a:schemeClr>
                </a:solidFill>
              </a:rPr>
              <a:t>Corporate Social Responsibility (</a:t>
            </a:r>
            <a:r>
              <a:rPr lang="en-US" sz="1600" dirty="0">
                <a:solidFill>
                  <a:schemeClr val="tx1">
                    <a:lumMod val="65000"/>
                    <a:lumOff val="35000"/>
                  </a:schemeClr>
                </a:solidFill>
                <a:cs typeface="+mj-cs"/>
              </a:rPr>
              <a:t>CSR) activities of Thai – Kin during fiscal 2017 on this report.</a:t>
            </a:r>
          </a:p>
          <a:p>
            <a:endParaRPr lang="th-TH" dirty="0"/>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9" name="Slide Number Placeholder 3"/>
          <p:cNvSpPr>
            <a:spLocks noGrp="1"/>
          </p:cNvSpPr>
          <p:nvPr>
            <p:ph type="sldNum" sz="quarter" idx="12"/>
          </p:nvPr>
        </p:nvSpPr>
        <p:spPr>
          <a:xfrm>
            <a:off x="4843463" y="9181397"/>
            <a:ext cx="1543050" cy="527403"/>
          </a:xfrm>
        </p:spPr>
        <p:txBody>
          <a:bodyPr/>
          <a:lstStyle/>
          <a:p>
            <a:r>
              <a:rPr lang="th-TH" dirty="0"/>
              <a:t>2</a:t>
            </a:r>
          </a:p>
        </p:txBody>
      </p:sp>
    </p:spTree>
    <p:extLst>
      <p:ext uri="{BB962C8B-B14F-4D97-AF65-F5344CB8AC3E}">
        <p14:creationId xmlns:p14="http://schemas.microsoft.com/office/powerpoint/2010/main" val="2231418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300" y="3695389"/>
            <a:ext cx="2913690" cy="180890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00" y="1200173"/>
            <a:ext cx="3010609" cy="170264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326" y="1205713"/>
            <a:ext cx="2286232" cy="17146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595" y="3695389"/>
            <a:ext cx="2412963" cy="1808906"/>
          </a:xfrm>
          <a:prstGeom prst="rect">
            <a:avLst/>
          </a:prstGeom>
        </p:spPr>
      </p:pic>
      <p:sp>
        <p:nvSpPr>
          <p:cNvPr id="11" name="Slide Number Placeholder 10"/>
          <p:cNvSpPr>
            <a:spLocks noGrp="1"/>
          </p:cNvSpPr>
          <p:nvPr>
            <p:ph type="sldNum" sz="quarter" idx="12"/>
          </p:nvPr>
        </p:nvSpPr>
        <p:spPr/>
        <p:txBody>
          <a:bodyPr/>
          <a:lstStyle/>
          <a:p>
            <a:r>
              <a:rPr lang="th-TH" dirty="0"/>
              <a:t>30</a:t>
            </a:r>
          </a:p>
        </p:txBody>
      </p:sp>
      <p:sp>
        <p:nvSpPr>
          <p:cNvPr id="9" name="TextBox 8"/>
          <p:cNvSpPr txBox="1"/>
          <p:nvPr/>
        </p:nvSpPr>
        <p:spPr>
          <a:xfrm>
            <a:off x="661300" y="5550605"/>
            <a:ext cx="5559258" cy="523220"/>
          </a:xfrm>
          <a:prstGeom prst="rect">
            <a:avLst/>
          </a:prstGeom>
          <a:noFill/>
        </p:spPr>
        <p:txBody>
          <a:bodyPr wrap="square" rtlCol="0">
            <a:spAutoFit/>
          </a:bodyPr>
          <a:lstStyle/>
          <a:p>
            <a:r>
              <a:rPr lang="en-US" sz="1400" dirty="0">
                <a:solidFill>
                  <a:schemeClr val="tx1">
                    <a:lumMod val="65000"/>
                    <a:lumOff val="35000"/>
                  </a:schemeClr>
                </a:solidFill>
              </a:rPr>
              <a:t>Thai – Kin staffs volunteer to maintenance facilities in the community’s school - Thailand</a:t>
            </a:r>
            <a:endParaRPr lang="th-TH" dirty="0"/>
          </a:p>
        </p:txBody>
      </p:sp>
    </p:spTree>
    <p:extLst>
      <p:ext uri="{BB962C8B-B14F-4D97-AF65-F5344CB8AC3E}">
        <p14:creationId xmlns:p14="http://schemas.microsoft.com/office/powerpoint/2010/main" val="1888951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th-TH" dirty="0"/>
              <a:t>31</a:t>
            </a:r>
          </a:p>
        </p:txBody>
      </p:sp>
      <p:sp>
        <p:nvSpPr>
          <p:cNvPr id="5" name="Rectangle 4"/>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4699749"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00" y="1374223"/>
            <a:ext cx="2908079" cy="215434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9054" y="1374223"/>
            <a:ext cx="2916619" cy="2154340"/>
          </a:xfrm>
          <a:prstGeom prst="rect">
            <a:avLst/>
          </a:prstGeom>
        </p:spPr>
      </p:pic>
      <p:sp>
        <p:nvSpPr>
          <p:cNvPr id="10" name="TextBox 9"/>
          <p:cNvSpPr txBox="1"/>
          <p:nvPr/>
        </p:nvSpPr>
        <p:spPr>
          <a:xfrm>
            <a:off x="453478" y="3657599"/>
            <a:ext cx="5979695" cy="307777"/>
          </a:xfrm>
          <a:prstGeom prst="rect">
            <a:avLst/>
          </a:prstGeom>
          <a:noFill/>
        </p:spPr>
        <p:txBody>
          <a:bodyPr wrap="square" rtlCol="0">
            <a:spAutoFit/>
          </a:bodyPr>
          <a:lstStyle/>
          <a:p>
            <a:r>
              <a:rPr lang="en-US" sz="1400" i="1" dirty="0">
                <a:solidFill>
                  <a:schemeClr val="tx1">
                    <a:lumMod val="65000"/>
                    <a:lumOff val="35000"/>
                  </a:schemeClr>
                </a:solidFill>
              </a:rPr>
              <a:t>Play and Learn </a:t>
            </a:r>
            <a:r>
              <a:rPr lang="en-US" sz="1400" dirty="0">
                <a:solidFill>
                  <a:schemeClr val="tx1">
                    <a:lumMod val="65000"/>
                    <a:lumOff val="35000"/>
                  </a:schemeClr>
                </a:solidFill>
              </a:rPr>
              <a:t>activity at Special Education for Disabled Child Center - Thailand </a:t>
            </a:r>
            <a:endParaRPr lang="th-TH" sz="1400" dirty="0">
              <a:solidFill>
                <a:schemeClr val="tx1">
                  <a:lumMod val="65000"/>
                  <a:lumOff val="35000"/>
                </a:scheme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145" y="4907600"/>
            <a:ext cx="2818135" cy="211360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054" y="4907600"/>
            <a:ext cx="2818134" cy="2113601"/>
          </a:xfrm>
          <a:prstGeom prst="rect">
            <a:avLst/>
          </a:prstGeom>
        </p:spPr>
      </p:pic>
      <p:sp>
        <p:nvSpPr>
          <p:cNvPr id="13" name="TextBox 12"/>
          <p:cNvSpPr txBox="1"/>
          <p:nvPr/>
        </p:nvSpPr>
        <p:spPr>
          <a:xfrm>
            <a:off x="542520" y="7098320"/>
            <a:ext cx="5744668" cy="523220"/>
          </a:xfrm>
          <a:prstGeom prst="rect">
            <a:avLst/>
          </a:prstGeom>
          <a:noFill/>
        </p:spPr>
        <p:txBody>
          <a:bodyPr wrap="square" rtlCol="0">
            <a:spAutoFit/>
          </a:bodyPr>
          <a:lstStyle/>
          <a:p>
            <a:r>
              <a:rPr lang="en-US" sz="1400" dirty="0">
                <a:solidFill>
                  <a:schemeClr val="tx1">
                    <a:lumMod val="65000"/>
                    <a:lumOff val="35000"/>
                  </a:schemeClr>
                </a:solidFill>
              </a:rPr>
              <a:t>Taking good care of elderly person in the community is also very important vision of Thai – Kin.</a:t>
            </a:r>
            <a:endParaRPr lang="th-TH" sz="1400" dirty="0">
              <a:solidFill>
                <a:schemeClr val="tx1">
                  <a:lumMod val="65000"/>
                  <a:lumOff val="35000"/>
                </a:schemeClr>
              </a:solidFill>
            </a:endParaRPr>
          </a:p>
        </p:txBody>
      </p:sp>
    </p:spTree>
    <p:extLst>
      <p:ext uri="{BB962C8B-B14F-4D97-AF65-F5344CB8AC3E}">
        <p14:creationId xmlns:p14="http://schemas.microsoft.com/office/powerpoint/2010/main" val="27893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8" name="TextBox 7"/>
          <p:cNvSpPr txBox="1"/>
          <p:nvPr/>
        </p:nvSpPr>
        <p:spPr>
          <a:xfrm>
            <a:off x="487736" y="972156"/>
            <a:ext cx="5730963" cy="400110"/>
          </a:xfrm>
          <a:prstGeom prst="rect">
            <a:avLst/>
          </a:prstGeom>
          <a:noFill/>
        </p:spPr>
        <p:txBody>
          <a:bodyPr wrap="square" rtlCol="0">
            <a:spAutoFit/>
          </a:bodyPr>
          <a:lstStyle/>
          <a:p>
            <a:r>
              <a:rPr lang="en-US" sz="2000" dirty="0">
                <a:solidFill>
                  <a:schemeClr val="tx1">
                    <a:lumMod val="75000"/>
                    <a:lumOff val="25000"/>
                  </a:schemeClr>
                </a:solidFill>
                <a:latin typeface="Adobe Gothic Std B" panose="020B0800000000000000" pitchFamily="34" charset="-128"/>
                <a:ea typeface="Adobe Gothic Std B" panose="020B0800000000000000" pitchFamily="34" charset="-128"/>
              </a:rPr>
              <a:t>Message from Management</a:t>
            </a:r>
            <a:endParaRPr lang="th-TH" sz="2000" dirty="0">
              <a:solidFill>
                <a:schemeClr val="tx1">
                  <a:lumMod val="75000"/>
                  <a:lumOff val="25000"/>
                </a:schemeClr>
              </a:solidFill>
              <a:latin typeface="Adobe Gothic Std B" panose="020B0800000000000000" pitchFamily="34" charset="-128"/>
              <a:ea typeface="Adobe Gothic Std B" panose="020B0800000000000000" pitchFamily="34" charset="-128"/>
            </a:endParaRPr>
          </a:p>
        </p:txBody>
      </p:sp>
      <p:sp>
        <p:nvSpPr>
          <p:cNvPr id="9" name="Rectangle 8"/>
          <p:cNvSpPr/>
          <p:nvPr/>
        </p:nvSpPr>
        <p:spPr>
          <a:xfrm>
            <a:off x="656575" y="1548960"/>
            <a:ext cx="5537426" cy="2795735"/>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chemeClr val="tx1"/>
              </a:solidFill>
            </a:endParaRPr>
          </a:p>
        </p:txBody>
      </p:sp>
      <p:sp>
        <p:nvSpPr>
          <p:cNvPr id="10" name="Slide Number Placeholder 9"/>
          <p:cNvSpPr>
            <a:spLocks noGrp="1"/>
          </p:cNvSpPr>
          <p:nvPr>
            <p:ph type="sldNum" sz="quarter" idx="12"/>
          </p:nvPr>
        </p:nvSpPr>
        <p:spPr/>
        <p:txBody>
          <a:bodyPr/>
          <a:lstStyle/>
          <a:p>
            <a:r>
              <a:rPr lang="th-TH" dirty="0"/>
              <a:t>3</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831" y="1535805"/>
            <a:ext cx="2266205" cy="2850461"/>
          </a:xfrm>
          <a:prstGeom prst="rect">
            <a:avLst/>
          </a:prstGeom>
          <a:effectLst>
            <a:glow>
              <a:schemeClr val="accent1"/>
            </a:glow>
            <a:reflection endPos="0" dist="50800" dir="5400000" sy="-100000" algn="bl" rotWithShape="0"/>
            <a:softEdge rad="38100"/>
          </a:effectLst>
        </p:spPr>
      </p:pic>
      <p:sp>
        <p:nvSpPr>
          <p:cNvPr id="4" name="Rectangle 3"/>
          <p:cNvSpPr/>
          <p:nvPr/>
        </p:nvSpPr>
        <p:spPr>
          <a:xfrm>
            <a:off x="849086" y="1750423"/>
            <a:ext cx="3605348" cy="692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TextBox 12"/>
          <p:cNvSpPr txBox="1"/>
          <p:nvPr/>
        </p:nvSpPr>
        <p:spPr>
          <a:xfrm>
            <a:off x="803118" y="3291294"/>
            <a:ext cx="2767201" cy="769441"/>
          </a:xfrm>
          <a:prstGeom prst="rect">
            <a:avLst/>
          </a:prstGeom>
          <a:noFill/>
          <a:effectLst>
            <a:glow rad="127000">
              <a:schemeClr val="accent1">
                <a:satMod val="175000"/>
                <a:alpha val="68000"/>
              </a:schemeClr>
            </a:glow>
          </a:effectLst>
        </p:spPr>
        <p:txBody>
          <a:bodyPr wrap="square" rtlCol="0">
            <a:spAutoFit/>
          </a:bodyPr>
          <a:lstStyle/>
          <a:p>
            <a:pPr algn="r"/>
            <a:r>
              <a:rPr lang="en-US" sz="1400" b="1" i="1" dirty="0"/>
              <a:t>MR. HSU TA CHIN</a:t>
            </a:r>
          </a:p>
          <a:p>
            <a:pPr algn="r"/>
            <a:r>
              <a:rPr lang="en-US" sz="1400" b="1" i="1" dirty="0"/>
              <a:t>CHAIRMAN </a:t>
            </a:r>
          </a:p>
          <a:p>
            <a:pPr algn="r"/>
            <a:r>
              <a:rPr lang="en-US" sz="1400" b="1" i="1" dirty="0"/>
              <a:t>THAI-KIN CO.,LTD</a:t>
            </a:r>
            <a:r>
              <a:rPr lang="en-US" sz="1600" b="1" i="1" dirty="0"/>
              <a:t>.</a:t>
            </a:r>
            <a:endParaRPr lang="th-TH" sz="1600" b="1" i="1" dirty="0"/>
          </a:p>
        </p:txBody>
      </p:sp>
      <p:sp>
        <p:nvSpPr>
          <p:cNvPr id="2" name="Rectangle 1"/>
          <p:cNvSpPr/>
          <p:nvPr/>
        </p:nvSpPr>
        <p:spPr>
          <a:xfrm>
            <a:off x="656574" y="4783015"/>
            <a:ext cx="5537427" cy="4196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240" y="3309922"/>
            <a:ext cx="1011894" cy="672441"/>
          </a:xfrm>
          <a:prstGeom prst="rect">
            <a:avLst/>
          </a:prstGeom>
          <a:effectLst>
            <a:glow rad="127000">
              <a:schemeClr val="accent1">
                <a:alpha val="0"/>
              </a:schemeClr>
            </a:glow>
            <a:outerShdw blurRad="50800" dist="50800" dir="5400000" algn="ctr" rotWithShape="0">
              <a:srgbClr val="000000">
                <a:alpha val="17000"/>
              </a:srgbClr>
            </a:outerShdw>
          </a:effectLst>
        </p:spPr>
      </p:pic>
    </p:spTree>
    <p:extLst>
      <p:ext uri="{BB962C8B-B14F-4D97-AF65-F5344CB8AC3E}">
        <p14:creationId xmlns:p14="http://schemas.microsoft.com/office/powerpoint/2010/main" val="205064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7741" y="921807"/>
            <a:ext cx="5756859" cy="594174"/>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a:xfrm>
            <a:off x="554585" y="915106"/>
            <a:ext cx="3648544" cy="703343"/>
          </a:xfrm>
        </p:spPr>
        <p:txBody>
          <a:bodyPr>
            <a:normAutofit/>
          </a:bodyPr>
          <a:lstStyle/>
          <a:p>
            <a:r>
              <a:rPr lang="en-US" sz="2000" b="1" dirty="0">
                <a:solidFill>
                  <a:schemeClr val="tx1">
                    <a:lumMod val="75000"/>
                    <a:lumOff val="25000"/>
                  </a:schemeClr>
                </a:solidFill>
                <a:latin typeface="Adobe Gothic Std B" panose="020B0800000000000000" pitchFamily="34" charset="-128"/>
                <a:ea typeface="Adobe Gothic Std B" panose="020B0800000000000000" pitchFamily="34" charset="-128"/>
              </a:rPr>
              <a:t>CSR at THAI - KIN</a:t>
            </a:r>
            <a:endParaRPr lang="th-TH" sz="2000" b="1" dirty="0">
              <a:solidFill>
                <a:schemeClr val="tx1">
                  <a:lumMod val="75000"/>
                  <a:lumOff val="25000"/>
                </a:schemeClr>
              </a:solidFill>
              <a:latin typeface="Adobe Gothic Std B" panose="020B0800000000000000" pitchFamily="34" charset="-128"/>
              <a:ea typeface="Adobe Gothic Std B" panose="020B0800000000000000" pitchFamily="34" charset="-128"/>
            </a:endParaRPr>
          </a:p>
        </p:txBody>
      </p:sp>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20" name="TextBox 19"/>
          <p:cNvSpPr txBox="1"/>
          <p:nvPr/>
        </p:nvSpPr>
        <p:spPr>
          <a:xfrm>
            <a:off x="2741928" y="3330288"/>
            <a:ext cx="1461201" cy="646331"/>
          </a:xfrm>
          <a:prstGeom prst="rect">
            <a:avLst/>
          </a:prstGeom>
          <a:noFill/>
        </p:spPr>
        <p:txBody>
          <a:bodyPr wrap="square" rtlCol="0">
            <a:spAutoFit/>
          </a:bodyPr>
          <a:lstStyle/>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CSR key </a:t>
            </a:r>
          </a:p>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Area of Focus</a:t>
            </a:r>
          </a:p>
          <a:p>
            <a:pPr algn="ctr"/>
            <a:endParaRPr lang="th-TH" sz="1200" dirty="0"/>
          </a:p>
        </p:txBody>
      </p:sp>
      <p:sp>
        <p:nvSpPr>
          <p:cNvPr id="25" name="TextBox 24"/>
          <p:cNvSpPr txBox="1"/>
          <p:nvPr/>
        </p:nvSpPr>
        <p:spPr>
          <a:xfrm>
            <a:off x="5124224" y="1970928"/>
            <a:ext cx="2871804" cy="338554"/>
          </a:xfrm>
          <a:prstGeom prst="rect">
            <a:avLst/>
          </a:prstGeom>
          <a:noFill/>
        </p:spPr>
        <p:txBody>
          <a:bodyPr wrap="square" rtlCol="0">
            <a:spAutoFit/>
          </a:bodyPr>
          <a:lstStyle/>
          <a:p>
            <a:pPr algn="just"/>
            <a:r>
              <a:rPr lang="en-US" sz="1600" dirty="0"/>
              <a:t> </a:t>
            </a:r>
            <a:endParaRPr lang="th-TH" sz="1600" dirty="0"/>
          </a:p>
        </p:txBody>
      </p:sp>
      <p:sp>
        <p:nvSpPr>
          <p:cNvPr id="26" name="TextBox 25"/>
          <p:cNvSpPr txBox="1"/>
          <p:nvPr/>
        </p:nvSpPr>
        <p:spPr>
          <a:xfrm>
            <a:off x="554584" y="5640816"/>
            <a:ext cx="5941344" cy="4031873"/>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Company today are expected to engage in responsible business conduct. Thai – Kin’s corporate social responsibility (CSR) activities reflect its philosophy of implementing metal casting business practices, and product design and development, services and content that ultimate design and high quality.</a:t>
            </a:r>
          </a:p>
          <a:p>
            <a:pPr algn="just">
              <a:lnSpc>
                <a:spcPct val="150000"/>
              </a:lnSpc>
            </a:pPr>
            <a:endParaRPr lang="en-US" sz="1600" dirty="0">
              <a:solidFill>
                <a:schemeClr val="tx1">
                  <a:lumMod val="65000"/>
                  <a:lumOff val="35000"/>
                </a:schemeClr>
              </a:solidFill>
            </a:endParaRPr>
          </a:p>
          <a:p>
            <a:pPr algn="just">
              <a:lnSpc>
                <a:spcPct val="150000"/>
              </a:lnSpc>
            </a:pPr>
            <a:r>
              <a:rPr lang="en-US" sz="1600" dirty="0">
                <a:solidFill>
                  <a:schemeClr val="tx1">
                    <a:lumMod val="65000"/>
                    <a:lumOff val="35000"/>
                  </a:schemeClr>
                </a:solidFill>
              </a:rPr>
              <a:t>In order to help build a more sustainable world, Thai – Kin employs its CSR initiatives as a measure of the social impact of its business operations. At the same time, Thai – Kin is engaged in ongoing efforts to contribute to society while enhancing corporate value.</a:t>
            </a:r>
          </a:p>
          <a:p>
            <a:pPr algn="just"/>
            <a:endParaRPr lang="th-TH" sz="1600" dirty="0"/>
          </a:p>
        </p:txBody>
      </p:sp>
      <p:sp>
        <p:nvSpPr>
          <p:cNvPr id="9" name="Slide Number Placeholder 8"/>
          <p:cNvSpPr>
            <a:spLocks noGrp="1"/>
          </p:cNvSpPr>
          <p:nvPr>
            <p:ph type="sldNum" sz="quarter" idx="12"/>
          </p:nvPr>
        </p:nvSpPr>
        <p:spPr/>
        <p:txBody>
          <a:bodyPr/>
          <a:lstStyle/>
          <a:p>
            <a:r>
              <a:rPr lang="th-TH" dirty="0"/>
              <a:t>4</a:t>
            </a:r>
          </a:p>
        </p:txBody>
      </p:sp>
      <p:graphicFrame>
        <p:nvGraphicFramePr>
          <p:cNvPr id="3" name="Diagram 2"/>
          <p:cNvGraphicFramePr/>
          <p:nvPr>
            <p:extLst>
              <p:ext uri="{D42A27DB-BD31-4B8C-83A1-F6EECF244321}">
                <p14:modId xmlns:p14="http://schemas.microsoft.com/office/powerpoint/2010/main" val="430893795"/>
              </p:ext>
            </p:extLst>
          </p:nvPr>
        </p:nvGraphicFramePr>
        <p:xfrm>
          <a:off x="375238" y="1760115"/>
          <a:ext cx="5715374" cy="3810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12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4615" y="962769"/>
            <a:ext cx="5769983" cy="592897"/>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566491" y="1852551"/>
            <a:ext cx="5758109" cy="4770537"/>
          </a:xfrm>
          <a:prstGeom prst="rect">
            <a:avLst/>
          </a:prstGeom>
          <a:noFill/>
        </p:spPr>
        <p:txBody>
          <a:bodyPr wrap="square" rtlCol="0">
            <a:spAutoFit/>
          </a:bodyPr>
          <a:lstStyle/>
          <a:p>
            <a:pPr algn="just">
              <a:lnSpc>
                <a:spcPct val="150000"/>
              </a:lnSpc>
            </a:pPr>
            <a:r>
              <a:rPr lang="en-US" sz="1600" dirty="0">
                <a:solidFill>
                  <a:schemeClr val="tx1">
                    <a:lumMod val="65000"/>
                    <a:lumOff val="35000"/>
                  </a:schemeClr>
                </a:solidFill>
              </a:rPr>
              <a:t>Thai – Kin presently promotes CSR initiatives as reported by its CSR agenda, which focus on five set of key areas – ethic and compliance, corporate governance, human resources, community engagement, environment and with the goal of concentrating its operating foundation and continuously raising its corporate value. Stakeholder input on CSR – related department (e.g. compliance, environment, product quality, and human resources), to be incorporated into key actions, including the formulation of Thai – Kin policies. Thai – Kin’s CSR section is designate with monitoring to progress of initiatives and disclosing information about Thai – kin’s effort by preparing CSR reports and promoting dialogue with stakeholder.  </a:t>
            </a:r>
          </a:p>
          <a:p>
            <a:endParaRPr lang="th-TH" sz="1600" dirty="0"/>
          </a:p>
        </p:txBody>
      </p:sp>
      <p:sp>
        <p:nvSpPr>
          <p:cNvPr id="10" name="TextBox 9"/>
          <p:cNvSpPr txBox="1"/>
          <p:nvPr/>
        </p:nvSpPr>
        <p:spPr>
          <a:xfrm>
            <a:off x="566491" y="1048113"/>
            <a:ext cx="5746237" cy="707886"/>
          </a:xfrm>
          <a:prstGeom prst="rect">
            <a:avLst/>
          </a:prstGeom>
          <a:noFill/>
        </p:spPr>
        <p:txBody>
          <a:bodyPr wrap="square" rtlCol="0">
            <a:spAutoFit/>
          </a:bodyPr>
          <a:lstStyle/>
          <a:p>
            <a:r>
              <a:rPr lang="en-US" sz="2000" b="1" dirty="0">
                <a:solidFill>
                  <a:schemeClr val="tx1">
                    <a:lumMod val="75000"/>
                    <a:lumOff val="25000"/>
                  </a:schemeClr>
                </a:solidFill>
                <a:latin typeface="Adobe Gothic Std B" panose="020B0800000000000000" pitchFamily="34" charset="-128"/>
                <a:ea typeface="Adobe Gothic Std B" panose="020B0800000000000000" pitchFamily="34" charset="-128"/>
              </a:rPr>
              <a:t>CSR key Area of Focus</a:t>
            </a:r>
          </a:p>
          <a:p>
            <a:endParaRPr lang="th-TH" sz="2000" b="1" dirty="0"/>
          </a:p>
        </p:txBody>
      </p:sp>
      <p:sp>
        <p:nvSpPr>
          <p:cNvPr id="7" name="Slide Number Placeholder 6"/>
          <p:cNvSpPr>
            <a:spLocks noGrp="1"/>
          </p:cNvSpPr>
          <p:nvPr>
            <p:ph type="sldNum" sz="quarter" idx="12"/>
          </p:nvPr>
        </p:nvSpPr>
        <p:spPr/>
        <p:txBody>
          <a:bodyPr/>
          <a:lstStyle/>
          <a:p>
            <a:r>
              <a:rPr lang="th-TH" dirty="0"/>
              <a:t>5</a:t>
            </a:r>
          </a:p>
        </p:txBody>
      </p:sp>
    </p:spTree>
    <p:extLst>
      <p:ext uri="{BB962C8B-B14F-4D97-AF65-F5344CB8AC3E}">
        <p14:creationId xmlns:p14="http://schemas.microsoft.com/office/powerpoint/2010/main" val="284637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5173578" y="2064274"/>
            <a:ext cx="1457930" cy="49419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Oval 2"/>
          <p:cNvSpPr/>
          <p:nvPr/>
        </p:nvSpPr>
        <p:spPr>
          <a:xfrm>
            <a:off x="246183" y="2070957"/>
            <a:ext cx="1725855" cy="49419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598387" y="698109"/>
            <a:ext cx="5709060" cy="2185214"/>
          </a:xfrm>
          <a:prstGeom prst="rect">
            <a:avLst/>
          </a:prstGeom>
          <a:noFill/>
        </p:spPr>
        <p:txBody>
          <a:bodyPr wrap="square" rtlCol="0">
            <a:spAutoFit/>
          </a:bodyPr>
          <a:lstStyle/>
          <a:p>
            <a:pPr>
              <a:lnSpc>
                <a:spcPct val="150000"/>
              </a:lnSpc>
            </a:pPr>
            <a:r>
              <a:rPr lang="en-US" sz="1800" b="1" dirty="0">
                <a:solidFill>
                  <a:schemeClr val="tx1">
                    <a:lumMod val="75000"/>
                    <a:lumOff val="25000"/>
                  </a:schemeClr>
                </a:solidFill>
              </a:rPr>
              <a:t>Relationship between Thai – Kin business activities and Sustainable Development Goals</a:t>
            </a:r>
          </a:p>
          <a:p>
            <a:pPr>
              <a:lnSpc>
                <a:spcPct val="150000"/>
              </a:lnSpc>
            </a:pPr>
            <a:r>
              <a:rPr lang="en-US" sz="1600" dirty="0">
                <a:solidFill>
                  <a:schemeClr val="tx1">
                    <a:lumMod val="65000"/>
                    <a:lumOff val="35000"/>
                  </a:schemeClr>
                </a:solidFill>
              </a:rPr>
              <a:t>SDGs’ that Thai – Kin’s business activities can help to achieve</a:t>
            </a:r>
          </a:p>
          <a:p>
            <a:pPr>
              <a:lnSpc>
                <a:spcPct val="150000"/>
              </a:lnSpc>
            </a:pPr>
            <a:endParaRPr lang="en-US" sz="1800" b="1" dirty="0"/>
          </a:p>
          <a:p>
            <a:endParaRPr lang="th-TH" dirty="0"/>
          </a:p>
        </p:txBody>
      </p:sp>
      <p:sp>
        <p:nvSpPr>
          <p:cNvPr id="8" name="Oval 7"/>
          <p:cNvSpPr/>
          <p:nvPr/>
        </p:nvSpPr>
        <p:spPr>
          <a:xfrm>
            <a:off x="2323729" y="3847690"/>
            <a:ext cx="2256312" cy="2185059"/>
          </a:xfrm>
          <a:prstGeom prst="ellipse">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8"/>
          <p:cNvSpPr txBox="1"/>
          <p:nvPr/>
        </p:nvSpPr>
        <p:spPr>
          <a:xfrm>
            <a:off x="2397722" y="4045944"/>
            <a:ext cx="2108325" cy="784830"/>
          </a:xfrm>
          <a:prstGeom prst="rect">
            <a:avLst/>
          </a:prstGeom>
          <a:noFill/>
        </p:spPr>
        <p:txBody>
          <a:bodyPr wrap="square" rtlCol="0">
            <a:spAutoFit/>
          </a:bodyPr>
          <a:lstStyle/>
          <a:p>
            <a:pPr algn="ctr">
              <a:lnSpc>
                <a:spcPct val="150000"/>
              </a:lnSpc>
            </a:pPr>
            <a:r>
              <a:rPr lang="en-US" sz="1800" b="1" dirty="0"/>
              <a:t>THAI – KIN</a:t>
            </a:r>
          </a:p>
          <a:p>
            <a:pPr algn="ctr">
              <a:lnSpc>
                <a:spcPct val="150000"/>
              </a:lnSpc>
            </a:pPr>
            <a:r>
              <a:rPr lang="en-US" sz="1200" b="1" i="1" dirty="0"/>
              <a:t>From concept to store shelves </a:t>
            </a:r>
            <a:endParaRPr lang="th-TH" sz="1200" b="1" i="1" dirty="0"/>
          </a:p>
        </p:txBody>
      </p:sp>
      <p:sp>
        <p:nvSpPr>
          <p:cNvPr id="10" name="Oval 9"/>
          <p:cNvSpPr/>
          <p:nvPr/>
        </p:nvSpPr>
        <p:spPr>
          <a:xfrm>
            <a:off x="657762" y="2185149"/>
            <a:ext cx="5651477" cy="5590595"/>
          </a:xfrm>
          <a:prstGeom prst="ellipse">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540" y="2565156"/>
            <a:ext cx="1047619" cy="105714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43" y="3718818"/>
            <a:ext cx="1057143" cy="104761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620" y="5193768"/>
            <a:ext cx="1057143" cy="105714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318" y="4853639"/>
            <a:ext cx="969031" cy="96903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9902" y="5282958"/>
            <a:ext cx="1057143" cy="103809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2027" y="6379805"/>
            <a:ext cx="1057143" cy="105714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160" y="3709294"/>
            <a:ext cx="1057143" cy="105714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203" y="2565156"/>
            <a:ext cx="1057143" cy="1047619"/>
          </a:xfrm>
          <a:prstGeom prst="rect">
            <a:avLst/>
          </a:prstGeom>
        </p:spPr>
      </p:pic>
      <p:cxnSp>
        <p:nvCxnSpPr>
          <p:cNvPr id="21" name="Straight Connector 20"/>
          <p:cNvCxnSpPr/>
          <p:nvPr/>
        </p:nvCxnSpPr>
        <p:spPr>
          <a:xfrm flipH="1">
            <a:off x="3487510" y="2185149"/>
            <a:ext cx="3403" cy="1662541"/>
          </a:xfrm>
          <a:prstGeom prst="line">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88020" y="6021819"/>
            <a:ext cx="4046" cy="1764000"/>
          </a:xfrm>
          <a:prstGeom prst="line">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1895" y="2144096"/>
            <a:ext cx="1225450" cy="338554"/>
          </a:xfrm>
          <a:prstGeom prst="rect">
            <a:avLst/>
          </a:prstGeom>
          <a:noFill/>
        </p:spPr>
        <p:txBody>
          <a:bodyPr wrap="square" rtlCol="0">
            <a:spAutoFit/>
          </a:bodyPr>
          <a:lstStyle/>
          <a:p>
            <a:r>
              <a:rPr lang="en-US" sz="1600" dirty="0">
                <a:solidFill>
                  <a:schemeClr val="tx1">
                    <a:lumMod val="75000"/>
                    <a:lumOff val="25000"/>
                  </a:schemeClr>
                </a:solidFill>
              </a:rPr>
              <a:t>Opportunity</a:t>
            </a:r>
            <a:endParaRPr lang="th-TH" sz="1600" dirty="0">
              <a:solidFill>
                <a:schemeClr val="tx1">
                  <a:lumMod val="75000"/>
                  <a:lumOff val="25000"/>
                </a:schemeClr>
              </a:solidFill>
            </a:endParaRPr>
          </a:p>
        </p:txBody>
      </p:sp>
      <p:sp>
        <p:nvSpPr>
          <p:cNvPr id="45" name="TextBox 44"/>
          <p:cNvSpPr txBox="1"/>
          <p:nvPr/>
        </p:nvSpPr>
        <p:spPr>
          <a:xfrm>
            <a:off x="5665785" y="2126946"/>
            <a:ext cx="806860" cy="369332"/>
          </a:xfrm>
          <a:prstGeom prst="rect">
            <a:avLst/>
          </a:prstGeom>
          <a:noFill/>
        </p:spPr>
        <p:txBody>
          <a:bodyPr wrap="square" rtlCol="0">
            <a:spAutoFit/>
          </a:bodyPr>
          <a:lstStyle/>
          <a:p>
            <a:r>
              <a:rPr lang="en-US" sz="1800" dirty="0">
                <a:solidFill>
                  <a:schemeClr val="tx1">
                    <a:lumMod val="75000"/>
                    <a:lumOff val="25000"/>
                  </a:schemeClr>
                </a:solidFill>
              </a:rPr>
              <a:t>Risk</a:t>
            </a:r>
            <a:endParaRPr lang="th-TH" sz="1800" dirty="0">
              <a:solidFill>
                <a:schemeClr val="tx1">
                  <a:lumMod val="75000"/>
                  <a:lumOff val="25000"/>
                </a:schemeClr>
              </a:solidFill>
            </a:endParaRPr>
          </a:p>
        </p:txBody>
      </p:sp>
      <p:sp>
        <p:nvSpPr>
          <p:cNvPr id="46" name="Down Arrow 45"/>
          <p:cNvSpPr/>
          <p:nvPr/>
        </p:nvSpPr>
        <p:spPr>
          <a:xfrm>
            <a:off x="3616203" y="7860523"/>
            <a:ext cx="257136" cy="420529"/>
          </a:xfrm>
          <a:prstGeom prst="downArrow">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Up Arrow 48"/>
          <p:cNvSpPr/>
          <p:nvPr/>
        </p:nvSpPr>
        <p:spPr>
          <a:xfrm>
            <a:off x="3149601" y="7847824"/>
            <a:ext cx="266700" cy="415295"/>
          </a:xfrm>
          <a:prstGeom prst="upArrow">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TextBox 49"/>
          <p:cNvSpPr txBox="1"/>
          <p:nvPr/>
        </p:nvSpPr>
        <p:spPr>
          <a:xfrm>
            <a:off x="798164" y="8268353"/>
            <a:ext cx="5742359" cy="738664"/>
          </a:xfrm>
          <a:prstGeom prst="rect">
            <a:avLst/>
          </a:prstGeom>
          <a:noFill/>
        </p:spPr>
        <p:txBody>
          <a:bodyPr wrap="square" rtlCol="0">
            <a:spAutoFit/>
          </a:bodyPr>
          <a:lstStyle/>
          <a:p>
            <a:r>
              <a:rPr lang="en-US" sz="1400" dirty="0">
                <a:solidFill>
                  <a:schemeClr val="tx1">
                    <a:lumMod val="65000"/>
                    <a:lumOff val="35000"/>
                  </a:schemeClr>
                </a:solidFill>
              </a:rPr>
              <a:t>SDG’s that Thai – Kin can help to achieve in coordinate with its business</a:t>
            </a:r>
          </a:p>
          <a:p>
            <a:endParaRPr lang="th-TH" dirty="0"/>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618" y="8592044"/>
            <a:ext cx="1057143" cy="1047619"/>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627" y="8592044"/>
            <a:ext cx="1047619" cy="1047619"/>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3654" y="8572996"/>
            <a:ext cx="1066667" cy="1066667"/>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386" y="8596952"/>
            <a:ext cx="1047619" cy="1047619"/>
          </a:xfrm>
          <a:prstGeom prst="rect">
            <a:avLst/>
          </a:prstGeom>
        </p:spPr>
      </p:pic>
      <p:sp>
        <p:nvSpPr>
          <p:cNvPr id="23" name="Slide Number Placeholder 22"/>
          <p:cNvSpPr>
            <a:spLocks noGrp="1"/>
          </p:cNvSpPr>
          <p:nvPr>
            <p:ph type="sldNum" sz="quarter" idx="12"/>
          </p:nvPr>
        </p:nvSpPr>
        <p:spPr/>
        <p:txBody>
          <a:bodyPr/>
          <a:lstStyle/>
          <a:p>
            <a:r>
              <a:rPr lang="th-TH" dirty="0"/>
              <a:t>6</a:t>
            </a:r>
          </a:p>
        </p:txBody>
      </p:sp>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7269" y="6389329"/>
            <a:ext cx="1047619" cy="1047619"/>
          </a:xfrm>
          <a:prstGeom prst="rect">
            <a:avLst/>
          </a:prstGeom>
        </p:spPr>
      </p:pic>
    </p:spTree>
    <p:extLst>
      <p:ext uri="{BB962C8B-B14F-4D97-AF65-F5344CB8AC3E}">
        <p14:creationId xmlns:p14="http://schemas.microsoft.com/office/powerpoint/2010/main" val="187791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7" y="1639308"/>
            <a:ext cx="6013137" cy="3725172"/>
          </a:xfrm>
          <a:prstGeom prst="rect">
            <a:avLst/>
          </a:prstGeom>
        </p:spPr>
      </p:pic>
      <p:sp>
        <p:nvSpPr>
          <p:cNvPr id="8" name="Slide Number Placeholder 7"/>
          <p:cNvSpPr>
            <a:spLocks noGrp="1"/>
          </p:cNvSpPr>
          <p:nvPr>
            <p:ph type="sldNum" sz="quarter" idx="12"/>
          </p:nvPr>
        </p:nvSpPr>
        <p:spPr/>
        <p:txBody>
          <a:bodyPr/>
          <a:lstStyle/>
          <a:p>
            <a:r>
              <a:rPr lang="th-TH" dirty="0"/>
              <a:t>7</a:t>
            </a:r>
          </a:p>
        </p:txBody>
      </p:sp>
      <p:sp>
        <p:nvSpPr>
          <p:cNvPr id="2" name="TextBox 1"/>
          <p:cNvSpPr txBox="1"/>
          <p:nvPr/>
        </p:nvSpPr>
        <p:spPr>
          <a:xfrm>
            <a:off x="559468" y="5462337"/>
            <a:ext cx="5739063" cy="738664"/>
          </a:xfrm>
          <a:prstGeom prst="rect">
            <a:avLst/>
          </a:prstGeom>
          <a:noFill/>
        </p:spPr>
        <p:txBody>
          <a:bodyPr wrap="square" rtlCol="0">
            <a:spAutoFit/>
          </a:bodyPr>
          <a:lstStyle/>
          <a:p>
            <a:pPr algn="just"/>
            <a:r>
              <a:rPr lang="en-US" sz="1400" b="1" dirty="0"/>
              <a:t>Sustainable Development Goals</a:t>
            </a:r>
            <a:r>
              <a:rPr lang="en-US" sz="1400" dirty="0"/>
              <a:t> (</a:t>
            </a:r>
            <a:r>
              <a:rPr lang="en-US" sz="1400" b="1" dirty="0"/>
              <a:t>SDGs</a:t>
            </a:r>
            <a:r>
              <a:rPr lang="en-US" sz="1400" dirty="0"/>
              <a:t>) are a collection of 17 global goals set by the </a:t>
            </a:r>
            <a:r>
              <a:rPr lang="en-US" sz="1400" dirty="0">
                <a:hlinkClick r:id="rId3" tooltip="United Nations"/>
              </a:rPr>
              <a:t>United Nations</a:t>
            </a:r>
            <a:r>
              <a:rPr lang="en-US" sz="1400" dirty="0"/>
              <a:t>. The broad goals are interrelated though each has its own targets to achieve.</a:t>
            </a:r>
            <a:endParaRPr lang="th-TH" sz="1400" dirty="0"/>
          </a:p>
        </p:txBody>
      </p:sp>
    </p:spTree>
    <p:extLst>
      <p:ext uri="{BB962C8B-B14F-4D97-AF65-F5344CB8AC3E}">
        <p14:creationId xmlns:p14="http://schemas.microsoft.com/office/powerpoint/2010/main" val="229992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888999"/>
            <a:ext cx="5765800" cy="118624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Rectangle 3"/>
          <p:cNvSpPr/>
          <p:nvPr/>
        </p:nvSpPr>
        <p:spPr>
          <a:xfrm>
            <a:off x="0" y="0"/>
            <a:ext cx="6858000" cy="6330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46183" y="192023"/>
            <a:ext cx="2004646" cy="338554"/>
          </a:xfrm>
          <a:prstGeom prst="rect">
            <a:avLst/>
          </a:prstGeom>
          <a:noFill/>
        </p:spPr>
        <p:txBody>
          <a:bodyPr wrap="square" rtlCol="0">
            <a:spAutoFit/>
          </a:bodyPr>
          <a:lstStyle/>
          <a:p>
            <a:r>
              <a:rPr lang="en-US" sz="16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THAI - KIN</a:t>
            </a:r>
            <a:endParaRPr lang="th-TH" sz="1600"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4675035" y="180300"/>
            <a:ext cx="2497010" cy="338554"/>
          </a:xfrm>
          <a:prstGeom prst="rect">
            <a:avLst/>
          </a:prstGeom>
          <a:noFill/>
        </p:spPr>
        <p:txBody>
          <a:bodyPr wrap="square" rtlCol="0">
            <a:spAutoFit/>
          </a:bodyPr>
          <a:lstStyle/>
          <a:p>
            <a:r>
              <a:rPr lang="en-US" sz="16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CSR Report 2017</a:t>
            </a:r>
            <a:endParaRPr lang="th-TH" sz="1600" b="1" dirty="0">
              <a:solidFill>
                <a:schemeClr val="bg1"/>
              </a:solidFill>
              <a:latin typeface="Adobe Gothic Std B" panose="020B0800000000000000" pitchFamily="34" charset="-128"/>
              <a:ea typeface="Adobe Gothic Std B" panose="020B0800000000000000" pitchFamily="34" charset="-128"/>
            </a:endParaRPr>
          </a:p>
        </p:txBody>
      </p:sp>
      <p:sp>
        <p:nvSpPr>
          <p:cNvPr id="8" name="TextBox 7"/>
          <p:cNvSpPr txBox="1"/>
          <p:nvPr/>
        </p:nvSpPr>
        <p:spPr>
          <a:xfrm>
            <a:off x="1866061" y="1143175"/>
            <a:ext cx="3124861" cy="707886"/>
          </a:xfrm>
          <a:prstGeom prst="rect">
            <a:avLst/>
          </a:prstGeom>
          <a:noFill/>
        </p:spPr>
        <p:txBody>
          <a:bodyPr wrap="square" rtlCol="0">
            <a:spAutoFit/>
          </a:bodyPr>
          <a:lstStyle/>
          <a:p>
            <a:r>
              <a:rPr lang="en-US" sz="2000" b="1" dirty="0">
                <a:solidFill>
                  <a:schemeClr val="tx1">
                    <a:lumMod val="75000"/>
                    <a:lumOff val="25000"/>
                  </a:schemeClr>
                </a:solidFill>
                <a:latin typeface="Adobe Gothic Std B" panose="020B0800000000000000" pitchFamily="34" charset="-128"/>
                <a:ea typeface="Adobe Gothic Std B" panose="020B0800000000000000" pitchFamily="34" charset="-128"/>
              </a:rPr>
              <a:t>Corporate </a:t>
            </a:r>
          </a:p>
          <a:p>
            <a:r>
              <a:rPr lang="en-US" sz="2000" b="1" dirty="0">
                <a:solidFill>
                  <a:schemeClr val="tx1">
                    <a:lumMod val="75000"/>
                    <a:lumOff val="25000"/>
                  </a:schemeClr>
                </a:solidFill>
                <a:latin typeface="Adobe Gothic Std B" panose="020B0800000000000000" pitchFamily="34" charset="-128"/>
                <a:ea typeface="Adobe Gothic Std B" panose="020B0800000000000000" pitchFamily="34" charset="-128"/>
              </a:rPr>
              <a:t>Governance</a:t>
            </a:r>
            <a:endParaRPr lang="th-TH" sz="2000" b="1" dirty="0">
              <a:solidFill>
                <a:schemeClr val="tx1">
                  <a:lumMod val="75000"/>
                  <a:lumOff val="25000"/>
                </a:schemeClr>
              </a:solidFill>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533400" y="2334768"/>
            <a:ext cx="5765800" cy="1261884"/>
          </a:xfrm>
          <a:prstGeom prst="rect">
            <a:avLst/>
          </a:prstGeom>
          <a:noFill/>
        </p:spPr>
        <p:txBody>
          <a:bodyPr wrap="square" rtlCol="0">
            <a:spAutoFit/>
          </a:bodyPr>
          <a:lstStyle/>
          <a:p>
            <a:r>
              <a:rPr lang="en-US" sz="1600" b="1" dirty="0">
                <a:solidFill>
                  <a:schemeClr val="tx1">
                    <a:lumMod val="75000"/>
                    <a:lumOff val="25000"/>
                  </a:schemeClr>
                </a:solidFill>
              </a:rPr>
              <a:t>Corporate Strategy, Business Philosophy and Other Policies</a:t>
            </a:r>
          </a:p>
          <a:p>
            <a:endParaRPr lang="en-US" sz="1600" b="1" dirty="0">
              <a:solidFill>
                <a:schemeClr val="tx1">
                  <a:lumMod val="75000"/>
                  <a:lumOff val="25000"/>
                </a:schemeClr>
              </a:solidFill>
            </a:endParaRPr>
          </a:p>
          <a:p>
            <a:r>
              <a:rPr lang="en-US" sz="1600" b="1" i="1" dirty="0">
                <a:solidFill>
                  <a:schemeClr val="tx1">
                    <a:lumMod val="75000"/>
                    <a:lumOff val="25000"/>
                  </a:schemeClr>
                </a:solidFill>
              </a:rPr>
              <a:t>Persist in product quality</a:t>
            </a:r>
            <a:endParaRPr lang="en-US" sz="1600" i="1" dirty="0">
              <a:solidFill>
                <a:schemeClr val="tx1">
                  <a:lumMod val="75000"/>
                  <a:lumOff val="25000"/>
                </a:schemeClr>
              </a:solidFill>
            </a:endParaRPr>
          </a:p>
          <a:p>
            <a:endParaRPr lang="th-TH" dirty="0"/>
          </a:p>
        </p:txBody>
      </p:sp>
      <p:cxnSp>
        <p:nvCxnSpPr>
          <p:cNvPr id="11" name="Straight Connector 10"/>
          <p:cNvCxnSpPr/>
          <p:nvPr/>
        </p:nvCxnSpPr>
        <p:spPr>
          <a:xfrm flipV="1">
            <a:off x="596900" y="2732696"/>
            <a:ext cx="5600700" cy="1"/>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5592" y="3086608"/>
            <a:ext cx="5765800" cy="1015663"/>
          </a:xfrm>
          <a:prstGeom prst="rect">
            <a:avLst/>
          </a:prstGeom>
          <a:noFill/>
        </p:spPr>
        <p:txBody>
          <a:bodyPr wrap="square" rtlCol="0">
            <a:spAutoFit/>
          </a:bodyPr>
          <a:lstStyle/>
          <a:p>
            <a:r>
              <a:rPr lang="en-US" sz="1600" dirty="0">
                <a:solidFill>
                  <a:schemeClr val="tx1">
                    <a:lumMod val="65000"/>
                    <a:lumOff val="35000"/>
                  </a:schemeClr>
                </a:solidFill>
              </a:rPr>
              <a:t>THAI KIN accumulated many years of casting experience, and is committed to:</a:t>
            </a:r>
          </a:p>
          <a:p>
            <a:endParaRPr lang="th-TH" dirty="0"/>
          </a:p>
        </p:txBody>
      </p:sp>
      <p:sp>
        <p:nvSpPr>
          <p:cNvPr id="13" name="TextBox 12"/>
          <p:cNvSpPr txBox="1"/>
          <p:nvPr/>
        </p:nvSpPr>
        <p:spPr>
          <a:xfrm>
            <a:off x="545592" y="3714107"/>
            <a:ext cx="5765800" cy="5262979"/>
          </a:xfrm>
          <a:prstGeom prst="rect">
            <a:avLst/>
          </a:prstGeom>
          <a:noFill/>
        </p:spPr>
        <p:txBody>
          <a:bodyPr wrap="square" rtlCol="0">
            <a:spAutoFit/>
          </a:bodyPr>
          <a:lstStyle/>
          <a:p>
            <a:pPr lvl="0" algn="just" fontAlgn="base">
              <a:lnSpc>
                <a:spcPct val="150000"/>
              </a:lnSpc>
            </a:pPr>
            <a:r>
              <a:rPr lang="en-US" sz="1600" dirty="0">
                <a:solidFill>
                  <a:schemeClr val="tx1">
                    <a:lumMod val="65000"/>
                    <a:lumOff val="35000"/>
                  </a:schemeClr>
                </a:solidFill>
              </a:rPr>
              <a:t>Continuous improvement of production process Innovation. We have invested in a lot of resources. Besides, we have focused on the process stability of the product as well as the ability to meet the needs of a small amount of diversity.</a:t>
            </a:r>
          </a:p>
          <a:p>
            <a:pPr lvl="0" algn="just" fontAlgn="base">
              <a:lnSpc>
                <a:spcPct val="150000"/>
              </a:lnSpc>
            </a:pPr>
            <a:r>
              <a:rPr lang="en-US" sz="1600" dirty="0">
                <a:solidFill>
                  <a:schemeClr val="tx1">
                    <a:lumMod val="65000"/>
                    <a:lumOff val="35000"/>
                  </a:schemeClr>
                </a:solidFill>
              </a:rPr>
              <a:t>One-stop production with fast product development, rapid response to market demand, reduce new product development time and production cycle. Fully understand the needs of customers, set up production process based on customer's request.</a:t>
            </a:r>
          </a:p>
          <a:p>
            <a:pPr lvl="0" algn="just" fontAlgn="base">
              <a:lnSpc>
                <a:spcPct val="150000"/>
              </a:lnSpc>
            </a:pPr>
            <a:r>
              <a:rPr lang="en-US" sz="1600" dirty="0">
                <a:solidFill>
                  <a:schemeClr val="tx1">
                    <a:lumMod val="65000"/>
                    <a:lumOff val="35000"/>
                  </a:schemeClr>
                </a:solidFill>
              </a:rPr>
              <a:t>Continuous research and development of new processes and surface treatment. Fully communicate with customers in advance, use 3D printing technology to accurately meet customer's needs, and work closely with suppliers and laboratories to create a sense of technology products.</a:t>
            </a:r>
          </a:p>
          <a:p>
            <a:pPr>
              <a:lnSpc>
                <a:spcPct val="150000"/>
              </a:lnSpc>
            </a:pPr>
            <a:endParaRPr lang="th-TH" sz="1600" dirty="0"/>
          </a:p>
        </p:txBody>
      </p:sp>
      <p:sp>
        <p:nvSpPr>
          <p:cNvPr id="14" name="TextBox 13"/>
          <p:cNvSpPr txBox="1"/>
          <p:nvPr/>
        </p:nvSpPr>
        <p:spPr>
          <a:xfrm>
            <a:off x="788416" y="9085580"/>
            <a:ext cx="2641600" cy="307777"/>
          </a:xfrm>
          <a:prstGeom prst="rect">
            <a:avLst/>
          </a:prstGeom>
          <a:noFill/>
        </p:spPr>
        <p:txBody>
          <a:bodyPr wrap="square" rtlCol="0">
            <a:spAutoFit/>
          </a:bodyPr>
          <a:lstStyle/>
          <a:p>
            <a:r>
              <a:rPr lang="en-US" sz="1400" dirty="0">
                <a:hlinkClick r:id="rId2"/>
              </a:rPr>
              <a:t>About </a:t>
            </a:r>
            <a:r>
              <a:rPr lang="en-US" sz="1200" dirty="0">
                <a:hlinkClick r:id="rId2"/>
              </a:rPr>
              <a:t>THAI - KIN</a:t>
            </a:r>
            <a:endParaRPr lang="th-TH" sz="1200" dirty="0"/>
          </a:p>
        </p:txBody>
      </p:sp>
      <p:sp>
        <p:nvSpPr>
          <p:cNvPr id="15" name="Rectangle 14"/>
          <p:cNvSpPr/>
          <p:nvPr/>
        </p:nvSpPr>
        <p:spPr>
          <a:xfrm>
            <a:off x="718186" y="9206087"/>
            <a:ext cx="70230" cy="66761"/>
          </a:xfrm>
          <a:prstGeom prst="rect">
            <a:avLst/>
          </a:prstGeom>
          <a:solidFill>
            <a:schemeClr val="tx2">
              <a:lumMod val="50000"/>
            </a:schemeClr>
          </a:solidFill>
          <a:ln>
            <a:noFill/>
          </a:ln>
          <a:effectLst>
            <a:outerShdw blurRad="50800" dist="38100" algn="l" rotWithShape="0">
              <a:schemeClr val="tx2">
                <a:lumMod val="60000"/>
                <a:lumOff val="40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9" y="874789"/>
            <a:ext cx="1223933" cy="1223933"/>
          </a:xfrm>
          <a:prstGeom prst="rect">
            <a:avLst/>
          </a:prstGeom>
        </p:spPr>
      </p:pic>
      <p:sp>
        <p:nvSpPr>
          <p:cNvPr id="17" name="Rectangle 16"/>
          <p:cNvSpPr/>
          <p:nvPr/>
        </p:nvSpPr>
        <p:spPr>
          <a:xfrm>
            <a:off x="3426106" y="892575"/>
            <a:ext cx="58918" cy="1177910"/>
          </a:xfrm>
          <a:prstGeom prst="rect">
            <a:avLst/>
          </a:prstGeom>
          <a:solidFill>
            <a:srgbClr val="23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Slide Number Placeholder 17"/>
          <p:cNvSpPr>
            <a:spLocks noGrp="1"/>
          </p:cNvSpPr>
          <p:nvPr>
            <p:ph type="sldNum" sz="quarter" idx="12"/>
          </p:nvPr>
        </p:nvSpPr>
        <p:spPr/>
        <p:txBody>
          <a:bodyPr/>
          <a:lstStyle/>
          <a:p>
            <a:r>
              <a:rPr lang="th-TH" dirty="0"/>
              <a:t>8</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5025" y="889000"/>
            <a:ext cx="2826367" cy="1181485"/>
          </a:xfrm>
          <a:prstGeom prst="rect">
            <a:avLst/>
          </a:prstGeom>
        </p:spPr>
      </p:pic>
    </p:spTree>
    <p:extLst>
      <p:ext uri="{BB962C8B-B14F-4D97-AF65-F5344CB8AC3E}">
        <p14:creationId xmlns:p14="http://schemas.microsoft.com/office/powerpoint/2010/main" val="4001350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2782</TotalTime>
  <Words>3182</Words>
  <Application>Microsoft Office PowerPoint</Application>
  <PresentationFormat>A4 紙張 (210x297 公釐)</PresentationFormat>
  <Paragraphs>261</Paragraphs>
  <Slides>31</Slides>
  <Notes>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31</vt:i4>
      </vt:variant>
    </vt:vector>
  </HeadingPairs>
  <TitlesOfParts>
    <vt:vector size="38" baseType="lpstr">
      <vt:lpstr>Adobe Gothic Std B</vt:lpstr>
      <vt:lpstr>Angsana New</vt:lpstr>
      <vt:lpstr>Arial</vt:lpstr>
      <vt:lpstr>Calibri</vt:lpstr>
      <vt:lpstr>Calibri Light</vt:lpstr>
      <vt:lpstr>Cordia New</vt:lpstr>
      <vt:lpstr>Office Theme</vt:lpstr>
      <vt:lpstr>PowerPoint 簡報</vt:lpstr>
      <vt:lpstr>PowerPoint 簡報</vt:lpstr>
      <vt:lpstr>About CSR Reporting </vt:lpstr>
      <vt:lpstr>PowerPoint 簡報</vt:lpstr>
      <vt:lpstr>CSR at THAI - KIN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Patty Chang</cp:lastModifiedBy>
  <cp:revision>183</cp:revision>
  <dcterms:created xsi:type="dcterms:W3CDTF">2018-02-09T01:56:51Z</dcterms:created>
  <dcterms:modified xsi:type="dcterms:W3CDTF">2018-09-28T13:25:16Z</dcterms:modified>
</cp:coreProperties>
</file>